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8"/>
  </p:notesMasterIdLst>
  <p:sldIdLst>
    <p:sldId id="603" r:id="rId2"/>
    <p:sldId id="602" r:id="rId3"/>
    <p:sldId id="512" r:id="rId4"/>
    <p:sldId id="513" r:id="rId5"/>
    <p:sldId id="643" r:id="rId6"/>
    <p:sldId id="514" r:id="rId7"/>
    <p:sldId id="635" r:id="rId8"/>
    <p:sldId id="516" r:id="rId9"/>
    <p:sldId id="644" r:id="rId10"/>
    <p:sldId id="645" r:id="rId11"/>
    <p:sldId id="636" r:id="rId12"/>
    <p:sldId id="518" r:id="rId13"/>
    <p:sldId id="519" r:id="rId14"/>
    <p:sldId id="520" r:id="rId15"/>
    <p:sldId id="521" r:id="rId16"/>
    <p:sldId id="646" r:id="rId17"/>
    <p:sldId id="522" r:id="rId18"/>
    <p:sldId id="523" r:id="rId19"/>
    <p:sldId id="524" r:id="rId20"/>
    <p:sldId id="525" r:id="rId21"/>
    <p:sldId id="619" r:id="rId22"/>
    <p:sldId id="526" r:id="rId23"/>
    <p:sldId id="527" r:id="rId24"/>
    <p:sldId id="528" r:id="rId25"/>
    <p:sldId id="529" r:id="rId26"/>
    <p:sldId id="530" r:id="rId27"/>
    <p:sldId id="531" r:id="rId28"/>
    <p:sldId id="647" r:id="rId29"/>
    <p:sldId id="648" r:id="rId30"/>
    <p:sldId id="624" r:id="rId31"/>
    <p:sldId id="622" r:id="rId32"/>
    <p:sldId id="623" r:id="rId33"/>
    <p:sldId id="649" r:id="rId34"/>
    <p:sldId id="594" r:id="rId35"/>
    <p:sldId id="595" r:id="rId36"/>
    <p:sldId id="476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FA3EF9"/>
    <a:srgbClr val="F79646"/>
    <a:srgbClr val="FCBAC5"/>
    <a:srgbClr val="F9CF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2466" autoAdjust="0"/>
  </p:normalViewPr>
  <p:slideViewPr>
    <p:cSldViewPr>
      <p:cViewPr varScale="1">
        <p:scale>
          <a:sx n="88" d="100"/>
          <a:sy n="88" d="100"/>
        </p:scale>
        <p:origin x="432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431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CA051C-64F0-4573-B882-616D757F8DD4}" type="datetimeFigureOut">
              <a:rPr lang="en-IE" smtClean="0"/>
              <a:t>27/01/2026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81B23-C832-43C5-9B50-044EE2C12CE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72643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E81B23-C832-43C5-9B50-044EE2C12CE3}" type="slidenum">
              <a:rPr lang="en-IE" smtClean="0"/>
              <a:pPr/>
              <a:t>13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77223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GB"/>
              <a:t>Objects First with Java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GB"/>
              <a:t>© David J. Barnes and Michael Kölling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3EFB4A9-C216-4318-9A34-45445C4F820F}" type="slidenum">
              <a:rPr lang="en-GB"/>
              <a:pPr/>
              <a:t>34</a:t>
            </a:fld>
            <a:endParaRPr lang="en-GB"/>
          </a:p>
        </p:txBody>
      </p:sp>
      <p:sp>
        <p:nvSpPr>
          <p:cNvPr id="1290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90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1195388" cy="2746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09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GB"/>
              <a:t>Objects First with Java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GB"/>
              <a:t>© David J. Barnes and Michael Kölling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BA595C-FCB0-4D28-99B8-2337A2EC95C6}" type="slidenum">
              <a:rPr lang="en-GB"/>
              <a:pPr/>
              <a:t>35</a:t>
            </a:fld>
            <a:endParaRPr lang="en-GB"/>
          </a:p>
        </p:txBody>
      </p:sp>
      <p:sp>
        <p:nvSpPr>
          <p:cNvPr id="1300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300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1195388" cy="2746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845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46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50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366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9600" y="1447800"/>
            <a:ext cx="109728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78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708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9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785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941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6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7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625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95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5641" y="914401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IE" sz="4000" dirty="0"/>
              <a:t>More on </a:t>
            </a:r>
            <a:r>
              <a:rPr lang="en-IE" sz="4000" dirty="0" err="1"/>
              <a:t>ArrayLists</a:t>
            </a:r>
            <a:endParaRPr lang="en-IE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0456" y="3441413"/>
            <a:ext cx="2019300" cy="1066800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IE" sz="2400" dirty="0"/>
              <a:t>Produced by: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2251841" y="3124200"/>
            <a:ext cx="76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405886" y="2523168"/>
            <a:ext cx="4652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(based on Ch. 4, </a:t>
            </a:r>
            <a:r>
              <a:rPr lang="en-GB" sz="1400" dirty="0">
                <a:solidFill>
                  <a:srgbClr val="685345"/>
                </a:solidFill>
                <a:latin typeface="+mj-lt"/>
              </a:rPr>
              <a:t>Objects First with Java - A Practical Introduction using </a:t>
            </a:r>
            <a:r>
              <a:rPr lang="en-GB" sz="1400" dirty="0" err="1">
                <a:solidFill>
                  <a:srgbClr val="685345"/>
                </a:solidFill>
                <a:latin typeface="+mj-lt"/>
              </a:rPr>
              <a:t>BlueJ</a:t>
            </a:r>
            <a:r>
              <a:rPr lang="en-GB" sz="1400" dirty="0">
                <a:solidFill>
                  <a:srgbClr val="685345"/>
                </a:solidFill>
                <a:latin typeface="+mj-lt"/>
              </a:rPr>
              <a:t>, © David J. Barnes, Michael </a:t>
            </a:r>
            <a:r>
              <a:rPr lang="en-GB" sz="1400" dirty="0" err="1">
                <a:solidFill>
                  <a:srgbClr val="685345"/>
                </a:solidFill>
                <a:latin typeface="+mj-lt"/>
              </a:rPr>
              <a:t>Kölling</a:t>
            </a:r>
            <a:r>
              <a:rPr lang="en-GB" sz="1400" dirty="0">
                <a:solidFill>
                  <a:srgbClr val="685345"/>
                </a:solidFill>
                <a:latin typeface="+mj-lt"/>
              </a:rPr>
              <a:t>)</a:t>
            </a:r>
            <a:endParaRPr lang="en-IE" sz="1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E43A3F-EDEA-4E2F-812F-B9C9A765D6F6}"/>
              </a:ext>
            </a:extLst>
          </p:cNvPr>
          <p:cNvSpPr txBox="1"/>
          <p:nvPr/>
        </p:nvSpPr>
        <p:spPr>
          <a:xfrm>
            <a:off x="4343400" y="3448238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Dr. </a:t>
            </a:r>
            <a:r>
              <a:rPr lang="en-IE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Siobhán</a:t>
            </a:r>
            <a:r>
              <a:rPr lang="en-I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E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Drohan</a:t>
            </a:r>
            <a:endParaRPr lang="en-IE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Ms. </a:t>
            </a:r>
            <a:r>
              <a:rPr lang="en-IE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Mairéad</a:t>
            </a:r>
            <a:r>
              <a:rPr lang="en-I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Meagher</a:t>
            </a:r>
          </a:p>
          <a:p>
            <a:r>
              <a:rPr lang="en-I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Ms Siobhan Roche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BF052C-3557-5C47-1F1F-483864B99984}"/>
              </a:ext>
            </a:extLst>
          </p:cNvPr>
          <p:cNvSpPr txBox="1"/>
          <p:nvPr/>
        </p:nvSpPr>
        <p:spPr>
          <a:xfrm>
            <a:off x="7336971" y="5849826"/>
            <a:ext cx="40727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600" dirty="0"/>
              <a:t>Department of Computing and Mathematics</a:t>
            </a:r>
          </a:p>
          <a:p>
            <a:r>
              <a:rPr lang="en-IE" sz="1600" dirty="0"/>
              <a:t>http://www.setu.ie/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571EEAC-16EC-977A-0067-A7D6814DDB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1" y="5501441"/>
            <a:ext cx="2286000" cy="1281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22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dirty="0"/>
              <a:t>Print out the contents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A7A70C1-435A-4FDA-9C66-E510B70040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0336" y="2116873"/>
            <a:ext cx="8084264" cy="2800767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.size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== </a:t>
            </a:r>
            <a:r>
              <a:rPr lang="en-US" altLang="en-US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products"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String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""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altLang="en-US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.size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altLang="en-US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.get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+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\n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cxnSp>
        <p:nvCxnSpPr>
          <p:cNvPr id="18" name="Straight Arrow Connector 17"/>
          <p:cNvCxnSpPr>
            <a:cxnSpLocks/>
          </p:cNvCxnSpPr>
          <p:nvPr/>
        </p:nvCxnSpPr>
        <p:spPr>
          <a:xfrm flipH="1">
            <a:off x="5562600" y="4668902"/>
            <a:ext cx="126522" cy="377439"/>
          </a:xfrm>
          <a:prstGeom prst="straightConnector1">
            <a:avLst/>
          </a:prstGeom>
          <a:ln w="2857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B897FB3-D3EA-493E-9FFD-002C03AB03F1}"/>
              </a:ext>
            </a:extLst>
          </p:cNvPr>
          <p:cNvSpPr txBox="1"/>
          <p:nvPr/>
        </p:nvSpPr>
        <p:spPr>
          <a:xfrm>
            <a:off x="1716000" y="5046340"/>
            <a:ext cx="8839200" cy="707886"/>
          </a:xfrm>
          <a:prstGeom prst="rect">
            <a:avLst/>
          </a:prstGeom>
          <a:solidFill>
            <a:srgbClr val="FCBAC5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dirty="0"/>
              <a:t>If there are products in the </a:t>
            </a:r>
            <a:r>
              <a:rPr lang="en-IE" sz="2000" dirty="0" err="1"/>
              <a:t>ArrayList</a:t>
            </a:r>
            <a:r>
              <a:rPr lang="en-IE" sz="2000" dirty="0"/>
              <a:t>…</a:t>
            </a:r>
          </a:p>
          <a:p>
            <a:r>
              <a:rPr lang="en-IE" sz="2000" dirty="0"/>
              <a:t>return a String containing the index number of each product &amp; the product details.</a:t>
            </a:r>
          </a:p>
        </p:txBody>
      </p:sp>
      <p:sp>
        <p:nvSpPr>
          <p:cNvPr id="21" name="Rectangle: Rounded Corners 10">
            <a:extLst>
              <a:ext uri="{FF2B5EF4-FFF2-40B4-BE49-F238E27FC236}">
                <a16:creationId xmlns:a16="http://schemas.microsoft.com/office/drawing/2014/main" id="{151AC23A-B000-49BB-A07E-C12D02B633D8}"/>
              </a:ext>
            </a:extLst>
          </p:cNvPr>
          <p:cNvSpPr/>
          <p:nvPr/>
        </p:nvSpPr>
        <p:spPr>
          <a:xfrm>
            <a:off x="2241555" y="2953460"/>
            <a:ext cx="7696200" cy="1723817"/>
          </a:xfrm>
          <a:prstGeom prst="roundRect">
            <a:avLst/>
          </a:prstGeom>
          <a:noFill/>
          <a:ln w="38100">
            <a:solidFill>
              <a:srgbClr val="FCBA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22" name="Picture 2" descr="Output from ShopV3.0 - no menu">
            <a:extLst>
              <a:ext uri="{FF2B5EF4-FFF2-40B4-BE49-F238E27FC236}">
                <a16:creationId xmlns:a16="http://schemas.microsoft.com/office/drawing/2014/main" id="{E7B7EDB8-84EE-4218-A128-F366C91A28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" t="51594" r="1677" b="37251"/>
          <a:stretch/>
        </p:blipFill>
        <p:spPr bwMode="auto">
          <a:xfrm>
            <a:off x="1736785" y="6178060"/>
            <a:ext cx="8839200" cy="6799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2A91354-F52E-4B73-B83F-FF7EF279310F}"/>
              </a:ext>
            </a:extLst>
          </p:cNvPr>
          <p:cNvSpPr txBox="1"/>
          <p:nvPr/>
        </p:nvSpPr>
        <p:spPr>
          <a:xfrm>
            <a:off x="1633910" y="5782546"/>
            <a:ext cx="1676400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Sample Output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3E93723-668A-4E37-B70A-54C329D80F72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2382580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IE" b="1" dirty="0"/>
              <a:t>Methods (3)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981200" y="1600201"/>
            <a:ext cx="8077200" cy="4525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br>
              <a:rPr lang="en-IE" dirty="0">
                <a:solidFill>
                  <a:srgbClr val="FF0000"/>
                </a:solidFill>
              </a:rPr>
            </a:br>
            <a:r>
              <a:rPr lang="en-IE" dirty="0">
                <a:solidFill>
                  <a:srgbClr val="FF0000"/>
                </a:solidFill>
              </a:rPr>
              <a:t>These methods work on the </a:t>
            </a:r>
            <a:r>
              <a:rPr lang="en-IE" b="1" dirty="0" err="1">
                <a:solidFill>
                  <a:srgbClr val="FF0000"/>
                </a:solidFill>
              </a:rPr>
              <a:t>ArrayList</a:t>
            </a:r>
            <a:r>
              <a:rPr lang="en-IE" dirty="0">
                <a:solidFill>
                  <a:srgbClr val="FF0000"/>
                </a:solidFill>
              </a:rPr>
              <a:t> to:</a:t>
            </a:r>
            <a:br>
              <a:rPr lang="en-IE" dirty="0">
                <a:solidFill>
                  <a:srgbClr val="FF0000"/>
                </a:solidFill>
              </a:rPr>
            </a:br>
            <a:endParaRPr lang="en-IE" dirty="0">
              <a:solidFill>
                <a:srgbClr val="FF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IE" b="1" dirty="0">
                <a:solidFill>
                  <a:schemeClr val="bg1">
                    <a:lumMod val="50000"/>
                  </a:schemeClr>
                </a:solidFill>
              </a:rPr>
              <a:t>add</a:t>
            </a:r>
            <a:r>
              <a:rPr lang="en-IE" dirty="0">
                <a:solidFill>
                  <a:schemeClr val="bg1">
                    <a:lumMod val="50000"/>
                  </a:schemeClr>
                </a:solidFill>
              </a:rPr>
              <a:t> Products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E" dirty="0">
                <a:solidFill>
                  <a:schemeClr val="bg1">
                    <a:lumMod val="50000"/>
                  </a:schemeClr>
                </a:solidFill>
              </a:rPr>
              <a:t>print out the contents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E" dirty="0">
                <a:solidFill>
                  <a:srgbClr val="FF0000"/>
                </a:solidFill>
              </a:rPr>
              <a:t>print out the cheapest product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5BFED93-D689-4F90-98CD-1D6E90C96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781338"/>
            <a:ext cx="2895600" cy="216368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5" name="Straight Arrow Connector 14"/>
          <p:cNvCxnSpPr>
            <a:cxnSpLocks/>
          </p:cNvCxnSpPr>
          <p:nvPr/>
        </p:nvCxnSpPr>
        <p:spPr>
          <a:xfrm flipV="1">
            <a:off x="7543801" y="3712880"/>
            <a:ext cx="375557" cy="355883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onut 15"/>
          <p:cNvSpPr/>
          <p:nvPr/>
        </p:nvSpPr>
        <p:spPr>
          <a:xfrm>
            <a:off x="7886700" y="3588940"/>
            <a:ext cx="2324100" cy="297260"/>
          </a:xfrm>
          <a:prstGeom prst="donut">
            <a:avLst>
              <a:gd name="adj" fmla="val 10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2584947-657B-45BC-A2FB-7D67B71AEE88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282953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F21AFB1-7942-4795-B5D6-C567C3B35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8070" y="1524000"/>
            <a:ext cx="4857750" cy="522165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539" y="291916"/>
            <a:ext cx="8694281" cy="1143000"/>
          </a:xfr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IE" dirty="0"/>
              <a:t>		Finding the Cheapest </a:t>
            </a:r>
            <a:r>
              <a:rPr lang="en-IE" b="1" dirty="0"/>
              <a:t>Product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943599" y="2604814"/>
            <a:ext cx="4368729" cy="313418"/>
          </a:xfrm>
          <a:prstGeom prst="rect">
            <a:avLst/>
          </a:prstGeom>
          <a:noFill/>
          <a:ln w="44450">
            <a:solidFill>
              <a:srgbClr val="FCBA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9" name="Rectangle 18"/>
          <p:cNvSpPr/>
          <p:nvPr/>
        </p:nvSpPr>
        <p:spPr>
          <a:xfrm>
            <a:off x="5943601" y="5943600"/>
            <a:ext cx="4368726" cy="349599"/>
          </a:xfrm>
          <a:prstGeom prst="rect">
            <a:avLst/>
          </a:prstGeom>
          <a:noFill/>
          <a:ln w="44450">
            <a:solidFill>
              <a:srgbClr val="F9CF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0" name="TextBox 19"/>
          <p:cNvSpPr txBox="1"/>
          <p:nvPr/>
        </p:nvSpPr>
        <p:spPr>
          <a:xfrm>
            <a:off x="1889535" y="2664768"/>
            <a:ext cx="3093945" cy="461665"/>
          </a:xfrm>
          <a:prstGeom prst="rect">
            <a:avLst/>
          </a:prstGeom>
          <a:solidFill>
            <a:srgbClr val="FCBA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400" b="1" dirty="0"/>
              <a:t>get</a:t>
            </a:r>
            <a:r>
              <a:rPr lang="en-IE" sz="2400" dirty="0"/>
              <a:t>ter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59054" y="5831534"/>
            <a:ext cx="3093945" cy="461665"/>
          </a:xfrm>
          <a:prstGeom prst="rect">
            <a:avLst/>
          </a:prstGeom>
          <a:solidFill>
            <a:srgbClr val="F9CF8B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400" b="1" dirty="0"/>
              <a:t>private field </a:t>
            </a:r>
            <a:r>
              <a:rPr lang="mr-IN" sz="2400" b="1" dirty="0"/>
              <a:t>–</a:t>
            </a:r>
            <a:r>
              <a:rPr lang="en-IE" sz="2400" b="1" dirty="0"/>
              <a:t> unit cost</a:t>
            </a:r>
            <a:endParaRPr lang="en-IE" sz="2400" dirty="0"/>
          </a:p>
        </p:txBody>
      </p:sp>
      <p:cxnSp>
        <p:nvCxnSpPr>
          <p:cNvPr id="22" name="Straight Arrow Connector 21"/>
          <p:cNvCxnSpPr>
            <a:cxnSpLocks/>
          </p:cNvCxnSpPr>
          <p:nvPr/>
        </p:nvCxnSpPr>
        <p:spPr>
          <a:xfrm flipV="1">
            <a:off x="4869178" y="2907031"/>
            <a:ext cx="1068596" cy="38515"/>
          </a:xfrm>
          <a:prstGeom prst="straightConnector1">
            <a:avLst/>
          </a:prstGeom>
          <a:ln w="2857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cxnSpLocks/>
          </p:cNvCxnSpPr>
          <p:nvPr/>
        </p:nvCxnSpPr>
        <p:spPr>
          <a:xfrm flipV="1">
            <a:off x="4922519" y="6082367"/>
            <a:ext cx="1068596" cy="38515"/>
          </a:xfrm>
          <a:prstGeom prst="straightConnector1">
            <a:avLst/>
          </a:prstGeom>
          <a:ln w="28575">
            <a:solidFill>
              <a:srgbClr val="F9CF8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4">
            <a:extLst>
              <a:ext uri="{FF2B5EF4-FFF2-40B4-BE49-F238E27FC236}">
                <a16:creationId xmlns:a16="http://schemas.microsoft.com/office/drawing/2014/main" id="{289EE6A2-5070-4C96-AF07-632874F83C75}"/>
              </a:ext>
            </a:extLst>
          </p:cNvPr>
          <p:cNvSpPr/>
          <p:nvPr/>
        </p:nvSpPr>
        <p:spPr>
          <a:xfrm>
            <a:off x="1981200" y="304800"/>
            <a:ext cx="1981200" cy="838200"/>
          </a:xfrm>
          <a:prstGeom prst="roundRect">
            <a:avLst/>
          </a:prstGeom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Product</a:t>
            </a:r>
          </a:p>
        </p:txBody>
      </p:sp>
    </p:spTree>
    <p:extLst>
      <p:ext uri="{BB962C8B-B14F-4D97-AF65-F5344CB8AC3E}">
        <p14:creationId xmlns:p14="http://schemas.microsoft.com/office/powerpoint/2010/main" val="313230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676400" y="1524001"/>
            <a:ext cx="8839200" cy="526297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E" sz="2400" dirty="0">
                <a:solidFill>
                  <a:srgbClr val="FF0000"/>
                </a:solidFill>
              </a:rPr>
              <a:t>If products have been added to the </a:t>
            </a:r>
            <a:r>
              <a:rPr lang="en-IE" sz="2400" dirty="0" err="1">
                <a:solidFill>
                  <a:srgbClr val="FF0000"/>
                </a:solidFill>
              </a:rPr>
              <a:t>ArrayList</a:t>
            </a:r>
            <a:endParaRPr lang="en-IE" sz="2400" dirty="0">
              <a:solidFill>
                <a:srgbClr val="FF0000"/>
              </a:solidFill>
            </a:endParaRPr>
          </a:p>
          <a:p>
            <a:r>
              <a:rPr lang="en-IE" sz="2400" dirty="0">
                <a:solidFill>
                  <a:schemeClr val="tx1"/>
                </a:solidFill>
              </a:rPr>
              <a:t>      </a:t>
            </a:r>
            <a:r>
              <a:rPr lang="en-IE" sz="2400" dirty="0">
                <a:solidFill>
                  <a:srgbClr val="7030A0"/>
                </a:solidFill>
              </a:rPr>
              <a:t>1.1 	  Assume that the first Product in the </a:t>
            </a:r>
            <a:r>
              <a:rPr lang="en-IE" sz="2400" dirty="0" err="1">
                <a:solidFill>
                  <a:srgbClr val="7030A0"/>
                </a:solidFill>
              </a:rPr>
              <a:t>ArrayList</a:t>
            </a:r>
            <a:r>
              <a:rPr lang="en-IE" sz="2400" dirty="0">
                <a:solidFill>
                  <a:srgbClr val="7030A0"/>
                </a:solidFill>
              </a:rPr>
              <a:t>  is the cheapest 	  (set a local variable to store this object).</a:t>
            </a:r>
          </a:p>
          <a:p>
            <a:pPr lvl="1"/>
            <a:r>
              <a:rPr lang="en-IE" sz="2400" dirty="0">
                <a:solidFill>
                  <a:srgbClr val="00B050"/>
                </a:solidFill>
              </a:rPr>
              <a:t>1.2   For all product objects in the </a:t>
            </a:r>
            <a:r>
              <a:rPr lang="en-IE" sz="2400" dirty="0" err="1">
                <a:solidFill>
                  <a:srgbClr val="00B050"/>
                </a:solidFill>
              </a:rPr>
              <a:t>ArrayList</a:t>
            </a:r>
            <a:endParaRPr lang="en-IE" sz="2400" dirty="0">
              <a:solidFill>
                <a:srgbClr val="00B050"/>
              </a:solidFill>
            </a:endParaRPr>
          </a:p>
          <a:p>
            <a:pPr lvl="2"/>
            <a:r>
              <a:rPr lang="en-IE" sz="2400" dirty="0">
                <a:solidFill>
                  <a:srgbClr val="0070C0"/>
                </a:solidFill>
              </a:rPr>
              <a:t> 1.2.1   if the current product cost is lower than the cost of        </a:t>
            </a:r>
          </a:p>
          <a:p>
            <a:pPr lvl="2"/>
            <a:r>
              <a:rPr lang="en-IE" sz="2400" dirty="0">
                <a:solidFill>
                  <a:srgbClr val="0070C0"/>
                </a:solidFill>
              </a:rPr>
              <a:t>                the product object stored in the local variable, </a:t>
            </a:r>
          </a:p>
          <a:p>
            <a:pPr lvl="2"/>
            <a:r>
              <a:rPr lang="en-IE" sz="2400" dirty="0">
                <a:solidFill>
                  <a:schemeClr val="tx1"/>
                </a:solidFill>
              </a:rPr>
              <a:t>		</a:t>
            </a:r>
            <a:r>
              <a:rPr lang="en-IE" sz="2400" dirty="0">
                <a:solidFill>
                  <a:schemeClr val="accent6">
                    <a:lumMod val="75000"/>
                  </a:schemeClr>
                </a:solidFill>
              </a:rPr>
              <a:t>1.2.1.1  update the local variable to hold the 			  current product object.</a:t>
            </a:r>
          </a:p>
          <a:p>
            <a:pPr lvl="2"/>
            <a:r>
              <a:rPr lang="en-IE" sz="2400" dirty="0">
                <a:solidFill>
                  <a:srgbClr val="0070C0"/>
                </a:solidFill>
              </a:rPr>
              <a:t>                end if</a:t>
            </a:r>
          </a:p>
          <a:p>
            <a:pPr lvl="2"/>
            <a:r>
              <a:rPr lang="en-IE" sz="2400" dirty="0">
                <a:solidFill>
                  <a:srgbClr val="00B050"/>
                </a:solidFill>
              </a:rPr>
              <a:t>   end for</a:t>
            </a:r>
          </a:p>
          <a:p>
            <a:r>
              <a:rPr lang="en-IE" sz="2400" dirty="0">
                <a:solidFill>
                  <a:schemeClr val="tx1"/>
                </a:solidFill>
              </a:rPr>
              <a:t>       </a:t>
            </a:r>
            <a:r>
              <a:rPr lang="en-IE" sz="2400" dirty="0">
                <a:solidFill>
                  <a:schemeClr val="accent2">
                    <a:lumMod val="75000"/>
                  </a:schemeClr>
                </a:solidFill>
              </a:rPr>
              <a:t>1.3 Return the name of the cheapest product.</a:t>
            </a:r>
          </a:p>
          <a:p>
            <a:r>
              <a:rPr lang="en-IE" sz="2400" dirty="0">
                <a:solidFill>
                  <a:srgbClr val="FF0000"/>
                </a:solidFill>
              </a:rPr>
              <a:t>       else </a:t>
            </a:r>
          </a:p>
          <a:p>
            <a:r>
              <a:rPr lang="en-IE" sz="2400" dirty="0">
                <a:solidFill>
                  <a:schemeClr val="tx1"/>
                </a:solidFill>
              </a:rPr>
              <a:t>       1.4 Return a message indicating that no products exist.</a:t>
            </a:r>
          </a:p>
          <a:p>
            <a:r>
              <a:rPr lang="en-IE" sz="2400" dirty="0">
                <a:solidFill>
                  <a:srgbClr val="FF0000"/>
                </a:solidFill>
              </a:rPr>
              <a:t>       end if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274638"/>
            <a:ext cx="88392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IE" dirty="0"/>
              <a:t>Finding the Cheapest Product </a:t>
            </a:r>
            <a:br>
              <a:rPr lang="en-IE" dirty="0"/>
            </a:br>
            <a:r>
              <a:rPr lang="en-IE" b="1" dirty="0"/>
              <a:t>Algorithm </a:t>
            </a:r>
            <a:r>
              <a:rPr lang="en-IE" dirty="0"/>
              <a:t>(numbered steps)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64B2053-EF1C-4AD5-BEF6-333DA7761F31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152859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IE" sz="3200" dirty="0"/>
              <a:t>Finding the Cheapest Product </a:t>
            </a:r>
            <a:br>
              <a:rPr lang="en-IE" sz="3200" dirty="0"/>
            </a:br>
            <a:r>
              <a:rPr lang="en-IE" sz="3200" dirty="0"/>
              <a:t>(</a:t>
            </a:r>
            <a:r>
              <a:rPr lang="en-IE" sz="3200" b="1" dirty="0">
                <a:solidFill>
                  <a:srgbClr val="FF0000"/>
                </a:solidFill>
              </a:rPr>
              <a:t>step 1.</a:t>
            </a:r>
            <a:r>
              <a:rPr lang="en-IE" sz="3200" dirty="0"/>
              <a:t>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09800" y="2556808"/>
            <a:ext cx="7613542" cy="193899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chemeClr val="tx1"/>
                </a:solidFill>
              </a:rPr>
              <a:t>if products have been added to the </a:t>
            </a:r>
            <a:r>
              <a:rPr lang="en-IE" sz="2400" dirty="0" err="1">
                <a:solidFill>
                  <a:schemeClr val="tx1"/>
                </a:solidFill>
              </a:rPr>
              <a:t>ArrayList</a:t>
            </a:r>
            <a:endParaRPr lang="en-IE" sz="2400" dirty="0">
              <a:solidFill>
                <a:schemeClr val="tx1"/>
              </a:solidFill>
            </a:endParaRPr>
          </a:p>
          <a:p>
            <a:r>
              <a:rPr lang="en-IE" sz="2400" dirty="0">
                <a:solidFill>
                  <a:schemeClr val="tx1"/>
                </a:solidFill>
              </a:rPr>
              <a:t>         return the cheapest product</a:t>
            </a:r>
          </a:p>
          <a:p>
            <a:r>
              <a:rPr lang="en-IE" sz="2400" dirty="0">
                <a:solidFill>
                  <a:schemeClr val="tx1"/>
                </a:solidFill>
              </a:rPr>
              <a:t>else </a:t>
            </a:r>
          </a:p>
          <a:p>
            <a:r>
              <a:rPr lang="en-IE" sz="2400" dirty="0">
                <a:solidFill>
                  <a:schemeClr val="tx1"/>
                </a:solidFill>
              </a:rPr>
              <a:t>         return a message indicating that no products exist.</a:t>
            </a:r>
          </a:p>
          <a:p>
            <a:r>
              <a:rPr lang="en-IE" sz="2400" dirty="0">
                <a:solidFill>
                  <a:schemeClr val="tx1"/>
                </a:solidFill>
              </a:rPr>
              <a:t>end if 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77143" y="5413087"/>
            <a:ext cx="8011886" cy="1200329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3600"/>
              <a:t>Q: How </a:t>
            </a:r>
            <a:r>
              <a:rPr lang="en-IE" sz="3600" dirty="0"/>
              <a:t>do we write the code for this algorithm?</a:t>
            </a:r>
          </a:p>
        </p:txBody>
      </p:sp>
      <p:sp>
        <p:nvSpPr>
          <p:cNvPr id="5" name="Rectangle 4"/>
          <p:cNvSpPr/>
          <p:nvPr/>
        </p:nvSpPr>
        <p:spPr>
          <a:xfrm>
            <a:off x="1828800" y="2135833"/>
            <a:ext cx="5486400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E" sz="2400" dirty="0"/>
              <a:t>Working on the outer if statement (</a:t>
            </a:r>
            <a:r>
              <a:rPr lang="en-IE" sz="2400" dirty="0">
                <a:solidFill>
                  <a:srgbClr val="FF0000"/>
                </a:solidFill>
              </a:rPr>
              <a:t>step 1.</a:t>
            </a:r>
            <a:r>
              <a:rPr lang="en-IE" sz="2400" dirty="0"/>
              <a:t>)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CE2AF35-C542-4804-BFFD-977B34502C09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pic>
        <p:nvPicPr>
          <p:cNvPr id="4" name="Picture 3" descr="A green question mark in a circle&#10;&#10;AI-generated content may be incorrect.">
            <a:extLst>
              <a:ext uri="{FF2B5EF4-FFF2-40B4-BE49-F238E27FC236}">
                <a16:creationId xmlns:a16="http://schemas.microsoft.com/office/drawing/2014/main" id="{F2196C89-8EB3-CD8C-ED46-CF0824B1FA6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525" y="4711017"/>
            <a:ext cx="902891" cy="902891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532493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6400" y="3530233"/>
            <a:ext cx="8839200" cy="2308324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if (</a:t>
            </a:r>
            <a:r>
              <a:rPr lang="en-IE" sz="2400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products.</a:t>
            </a:r>
            <a:r>
              <a:rPr lang="en-IE" sz="2400" b="1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size</a:t>
            </a:r>
            <a:r>
              <a:rPr lang="en-IE" sz="2400" b="1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!= 0){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	//return the cheapest product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else{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	return “No products are in the </a:t>
            </a:r>
            <a:r>
              <a:rPr lang="en-IE" sz="2400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ArrayList</a:t>
            </a:r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”;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7" b="98828" l="3125" r="98047">
                        <a14:foregroundMark x1="21680" y1="13672" x2="22266" y2="22461"/>
                        <a14:foregroundMark x1="24609" y1="12500" x2="30469" y2="17773"/>
                        <a14:foregroundMark x1="41602" y1="25195" x2="45117" y2="29297"/>
                        <a14:foregroundMark x1="40430" y1="24219" x2="42578" y2="26172"/>
                        <a14:foregroundMark x1="39258" y1="25977" x2="42383" y2="27148"/>
                        <a14:foregroundMark x1="38086" y1="23633" x2="41602" y2="26758"/>
                        <a14:foregroundMark x1="38281" y1="22656" x2="41992" y2="263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52600" y="1821387"/>
            <a:ext cx="1708846" cy="1708846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3872485-7F23-4724-9A83-93B123691251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281720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6400" y="3530233"/>
            <a:ext cx="8839200" cy="2308324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if (!</a:t>
            </a:r>
            <a:r>
              <a:rPr lang="en-IE" sz="2400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products.</a:t>
            </a:r>
            <a:r>
              <a:rPr lang="en-IE" sz="2400" b="1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isEmpty</a:t>
            </a:r>
            <a:r>
              <a:rPr lang="en-IE" sz="2400" b="1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	//return the cheapest product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else{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	return “No products are in the </a:t>
            </a:r>
            <a:r>
              <a:rPr lang="en-IE" sz="2400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ArrayList</a:t>
            </a:r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”;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7" b="98828" l="3125" r="98047">
                        <a14:foregroundMark x1="21680" y1="13672" x2="22266" y2="22461"/>
                        <a14:foregroundMark x1="24609" y1="12500" x2="30469" y2="17773"/>
                        <a14:foregroundMark x1="41602" y1="25195" x2="45117" y2="29297"/>
                        <a14:foregroundMark x1="40430" y1="24219" x2="42578" y2="26172"/>
                        <a14:foregroundMark x1="39258" y1="25977" x2="42383" y2="27148"/>
                        <a14:foregroundMark x1="38086" y1="23633" x2="41602" y2="26758"/>
                        <a14:foregroundMark x1="38281" y1="22656" x2="41992" y2="263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52600" y="1821387"/>
            <a:ext cx="1708846" cy="1708846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3872485-7F23-4724-9A83-93B123691251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41973B8-4982-49D1-A6EB-574F019D0718}"/>
              </a:ext>
            </a:extLst>
          </p:cNvPr>
          <p:cNvSpPr/>
          <p:nvPr/>
        </p:nvSpPr>
        <p:spPr>
          <a:xfrm>
            <a:off x="3657600" y="1676401"/>
            <a:ext cx="1828800" cy="1527989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400" dirty="0"/>
              <a:t>Another valid approach!</a:t>
            </a:r>
          </a:p>
        </p:txBody>
      </p:sp>
    </p:spTree>
    <p:extLst>
      <p:ext uri="{BB962C8B-B14F-4D97-AF65-F5344CB8AC3E}">
        <p14:creationId xmlns:p14="http://schemas.microsoft.com/office/powerpoint/2010/main" val="1573023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dirty="0"/>
              <a:t>Working on </a:t>
            </a:r>
            <a:r>
              <a:rPr lang="en-IE" sz="3200" b="1" dirty="0">
                <a:solidFill>
                  <a:srgbClr val="7030A0"/>
                </a:solidFill>
              </a:rPr>
              <a:t>step 1.1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09800" y="1566208"/>
            <a:ext cx="8229600" cy="193899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chemeClr val="tx1"/>
                </a:solidFill>
              </a:rPr>
              <a:t>if products have been added to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endParaRPr lang="en-IE" sz="2000" dirty="0">
              <a:solidFill>
                <a:schemeClr val="tx1"/>
              </a:solidFill>
            </a:endParaRPr>
          </a:p>
          <a:p>
            <a:r>
              <a:rPr lang="en-IE" sz="2000" dirty="0">
                <a:solidFill>
                  <a:schemeClr val="tx1"/>
                </a:solidFill>
              </a:rPr>
              <a:t>	</a:t>
            </a:r>
            <a:r>
              <a:rPr lang="en-IE" sz="2000" dirty="0">
                <a:solidFill>
                  <a:srgbClr val="7030A0"/>
                </a:solidFill>
              </a:rPr>
              <a:t>// 1.1   Assume that the first Product in the </a:t>
            </a:r>
            <a:r>
              <a:rPr lang="en-IE" sz="2000" dirty="0" err="1">
                <a:solidFill>
                  <a:srgbClr val="7030A0"/>
                </a:solidFill>
              </a:rPr>
              <a:t>ArrayList</a:t>
            </a:r>
            <a:r>
              <a:rPr lang="en-IE" sz="2000" dirty="0">
                <a:solidFill>
                  <a:srgbClr val="7030A0"/>
                </a:solidFill>
              </a:rPr>
              <a:t> is the  cheapest 	// (set a local variable to store this object).</a:t>
            </a:r>
          </a:p>
          <a:p>
            <a:r>
              <a:rPr lang="en-IE" sz="2000" dirty="0">
                <a:solidFill>
                  <a:schemeClr val="tx1"/>
                </a:solidFill>
              </a:rPr>
              <a:t>else </a:t>
            </a:r>
          </a:p>
          <a:p>
            <a:r>
              <a:rPr lang="en-IE" sz="2000" dirty="0">
                <a:solidFill>
                  <a:schemeClr val="tx1"/>
                </a:solidFill>
              </a:rPr>
              <a:t>	return a message indicating that no products exist.</a:t>
            </a:r>
          </a:p>
          <a:p>
            <a:r>
              <a:rPr lang="en-IE" sz="2000" dirty="0">
                <a:solidFill>
                  <a:schemeClr val="tx1"/>
                </a:solidFill>
              </a:rPr>
              <a:t>end if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77143" y="5413087"/>
            <a:ext cx="8011886" cy="1200329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3600" dirty="0"/>
              <a:t>Q: How do we write the code for this step?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BEA4D77-0BF6-4E6A-A3FF-A7F67984E22E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pic>
        <p:nvPicPr>
          <p:cNvPr id="2" name="Picture 1" descr="A green question mark in a circle&#10;&#10;AI-generated content may be incorrect.">
            <a:extLst>
              <a:ext uri="{FF2B5EF4-FFF2-40B4-BE49-F238E27FC236}">
                <a16:creationId xmlns:a16="http://schemas.microsoft.com/office/drawing/2014/main" id="{BA6776A3-1E53-AC70-EF82-317B475B25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697" y="4648200"/>
            <a:ext cx="902891" cy="902891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424030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59920" y="3781864"/>
            <a:ext cx="8382000" cy="1938992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if (</a:t>
            </a:r>
            <a:r>
              <a:rPr lang="en-IE" sz="2000" dirty="0" err="1">
                <a:latin typeface="Courier New" charset="0"/>
                <a:ea typeface="Courier New" charset="0"/>
                <a:cs typeface="Courier New" charset="0"/>
              </a:rPr>
              <a:t>products.size</a:t>
            </a:r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() != 0){</a:t>
            </a:r>
          </a:p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IE" sz="2000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Product </a:t>
            </a:r>
            <a:r>
              <a:rPr lang="en-IE" sz="200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cheapestProduct</a:t>
            </a:r>
            <a:r>
              <a:rPr lang="en-IE" sz="2000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IE" sz="200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products</a:t>
            </a:r>
            <a:r>
              <a:rPr lang="en-IE" sz="2000" b="1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.get</a:t>
            </a:r>
            <a:r>
              <a:rPr lang="en-IE" sz="2000" b="1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(0);</a:t>
            </a:r>
          </a:p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 }</a:t>
            </a:r>
          </a:p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else{</a:t>
            </a:r>
          </a:p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	return “No products are in the </a:t>
            </a:r>
            <a:r>
              <a:rPr lang="en-IE" sz="2000" dirty="0" err="1">
                <a:latin typeface="Courier New" charset="0"/>
                <a:ea typeface="Courier New" charset="0"/>
                <a:cs typeface="Courier New" charset="0"/>
              </a:rPr>
              <a:t>ArrayList</a:t>
            </a:r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”;</a:t>
            </a:r>
          </a:p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1" dirty="0">
                <a:solidFill>
                  <a:srgbClr val="7030A0"/>
                </a:solidFill>
              </a:rPr>
              <a:t>step 1.1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7" b="98828" l="3125" r="98047">
                        <a14:foregroundMark x1="21680" y1="13672" x2="22266" y2="22461"/>
                        <a14:foregroundMark x1="24609" y1="12500" x2="30469" y2="17773"/>
                        <a14:foregroundMark x1="41602" y1="25195" x2="45117" y2="29297"/>
                        <a14:foregroundMark x1="40430" y1="24219" x2="42578" y2="26172"/>
                        <a14:foregroundMark x1="39258" y1="25977" x2="42383" y2="27148"/>
                        <a14:foregroundMark x1="38086" y1="23633" x2="41602" y2="26758"/>
                        <a14:foregroundMark x1="38281" y1="22656" x2="41992" y2="263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52600" y="1821387"/>
            <a:ext cx="1708846" cy="1708846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10CCB8F-367C-49B5-B3B1-07A069EF465B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3688190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IE" sz="3200" dirty="0"/>
              <a:t>Working on the for loop </a:t>
            </a:r>
            <a:r>
              <a:rPr lang="en-IE" sz="3200" b="1" dirty="0">
                <a:solidFill>
                  <a:srgbClr val="00B050"/>
                </a:solidFill>
              </a:rPr>
              <a:t>step 1.2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09800" y="1600200"/>
            <a:ext cx="8305800" cy="286232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chemeClr val="tx1"/>
                </a:solidFill>
              </a:rPr>
              <a:t>if products have been added to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endParaRPr lang="en-IE" sz="2000" dirty="0">
              <a:solidFill>
                <a:schemeClr val="tx1"/>
              </a:solidFill>
            </a:endParaRPr>
          </a:p>
          <a:p>
            <a:r>
              <a:rPr lang="en-IE" sz="2000" dirty="0">
                <a:solidFill>
                  <a:schemeClr val="tx1"/>
                </a:solidFill>
              </a:rPr>
              <a:t>	// 1.1   Assume that the first Product in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r>
              <a:rPr lang="en-IE" sz="2000" dirty="0">
                <a:solidFill>
                  <a:schemeClr val="tx1"/>
                </a:solidFill>
              </a:rPr>
              <a:t> is the cheapest 	// (set a local variable to store this object).</a:t>
            </a:r>
          </a:p>
          <a:p>
            <a:pPr lvl="1"/>
            <a:r>
              <a:rPr lang="en-IE" sz="2000" dirty="0">
                <a:solidFill>
                  <a:schemeClr val="tx1"/>
                </a:solidFill>
              </a:rPr>
              <a:t>	</a:t>
            </a:r>
            <a:r>
              <a:rPr lang="en-IE" sz="2000" dirty="0">
                <a:solidFill>
                  <a:srgbClr val="00B050"/>
                </a:solidFill>
              </a:rPr>
              <a:t>// 1.2   For all product objects in the </a:t>
            </a:r>
            <a:r>
              <a:rPr lang="en-IE" sz="2000" dirty="0" err="1">
                <a:solidFill>
                  <a:srgbClr val="00B050"/>
                </a:solidFill>
              </a:rPr>
              <a:t>ArrayList</a:t>
            </a:r>
            <a:endParaRPr lang="en-IE" sz="2000" dirty="0">
              <a:solidFill>
                <a:srgbClr val="00B050"/>
              </a:solidFill>
            </a:endParaRP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//          determine the cheapest product</a:t>
            </a:r>
          </a:p>
          <a:p>
            <a:pPr lvl="2"/>
            <a:r>
              <a:rPr lang="en-IE" sz="2000" dirty="0">
                <a:solidFill>
                  <a:srgbClr val="00B050"/>
                </a:solidFill>
              </a:rPr>
              <a:t>//  end for</a:t>
            </a:r>
          </a:p>
          <a:p>
            <a:r>
              <a:rPr lang="en-IE" sz="2000" dirty="0">
                <a:solidFill>
                  <a:schemeClr val="tx1"/>
                </a:solidFill>
              </a:rPr>
              <a:t>else </a:t>
            </a:r>
          </a:p>
          <a:p>
            <a:r>
              <a:rPr lang="en-IE" sz="2000" dirty="0">
                <a:solidFill>
                  <a:schemeClr val="tx1"/>
                </a:solidFill>
              </a:rPr>
              <a:t>	return a message indicating that no products exist.</a:t>
            </a:r>
          </a:p>
          <a:p>
            <a:r>
              <a:rPr lang="en-IE" sz="2000" dirty="0">
                <a:solidFill>
                  <a:schemeClr val="tx1"/>
                </a:solidFill>
              </a:rPr>
              <a:t>end if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77143" y="5413087"/>
            <a:ext cx="8011886" cy="1200329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3600" dirty="0"/>
              <a:t>Q: How do we write the code for this step?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BC4BA22-7CF9-43FB-9F36-7E9345174BD0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pic>
        <p:nvPicPr>
          <p:cNvPr id="2" name="Picture 1" descr="A green question mark in a circle&#10;&#10;AI-generated content may be incorrect.">
            <a:extLst>
              <a:ext uri="{FF2B5EF4-FFF2-40B4-BE49-F238E27FC236}">
                <a16:creationId xmlns:a16="http://schemas.microsoft.com/office/drawing/2014/main" id="{18BF41C9-1979-9083-F91D-768549C7DE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4645084"/>
            <a:ext cx="902891" cy="902891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494976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/>
              <a:t>Topic list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Grouping Objects </a:t>
            </a:r>
          </a:p>
          <a:p>
            <a:pPr lvl="1"/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Developing a basic personal notebook project using Collections e.g. </a:t>
            </a:r>
            <a:r>
              <a:rPr lang="en-GB" dirty="0" err="1">
                <a:solidFill>
                  <a:schemeClr val="bg1">
                    <a:lumMod val="50000"/>
                  </a:schemeClr>
                </a:solidFill>
              </a:rPr>
              <a:t>ArrayList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Indexing within Collections</a:t>
            </a:r>
          </a:p>
          <a:p>
            <a:pPr lvl="1"/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Retrieval and removal of objects </a:t>
            </a:r>
          </a:p>
          <a:p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Generic classes e.g. </a:t>
            </a:r>
            <a:r>
              <a:rPr lang="en-GB" dirty="0" err="1">
                <a:solidFill>
                  <a:schemeClr val="bg1">
                    <a:lumMod val="50000"/>
                  </a:schemeClr>
                </a:solidFill>
              </a:rPr>
              <a:t>ArrayList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Iteration</a:t>
            </a:r>
          </a:p>
          <a:p>
            <a:pPr lvl="1"/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Using the for loop</a:t>
            </a:r>
          </a:p>
          <a:p>
            <a:pPr lvl="1"/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Using the while loop</a:t>
            </a:r>
          </a:p>
          <a:p>
            <a:pPr lvl="1"/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Using the for each loop</a:t>
            </a:r>
          </a:p>
          <a:p>
            <a:r>
              <a:rPr lang="en-IE" dirty="0"/>
              <a:t>Shop – use an </a:t>
            </a:r>
            <a:r>
              <a:rPr lang="en-IE" b="1" dirty="0" err="1"/>
              <a:t>ArrayList</a:t>
            </a:r>
            <a:r>
              <a:rPr lang="en-IE" b="1" dirty="0"/>
              <a:t> of Products – more methods</a:t>
            </a:r>
            <a:br>
              <a:rPr lang="en-IE" b="1" dirty="0"/>
            </a:br>
            <a:r>
              <a:rPr lang="en-IE" b="1" dirty="0"/>
              <a:t>		</a:t>
            </a:r>
            <a:endParaRPr lang="en-IE" dirty="0"/>
          </a:p>
        </p:txBody>
      </p:sp>
      <p:sp>
        <p:nvSpPr>
          <p:cNvPr id="7" name="Rectangle 6"/>
          <p:cNvSpPr/>
          <p:nvPr/>
        </p:nvSpPr>
        <p:spPr>
          <a:xfrm>
            <a:off x="990600" y="5029200"/>
            <a:ext cx="7467600" cy="7921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85523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b="1" dirty="0">
                <a:solidFill>
                  <a:srgbClr val="00B050"/>
                </a:solidFill>
              </a:rPr>
              <a:t>step 1.2</a:t>
            </a:r>
            <a:endParaRPr lang="en-IE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859920" y="3733800"/>
            <a:ext cx="8655680" cy="2862322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if (</a:t>
            </a:r>
            <a:r>
              <a:rPr lang="en-IE" sz="2000" dirty="0" err="1">
                <a:latin typeface="Courier New" charset="0"/>
                <a:ea typeface="Courier New" charset="0"/>
                <a:cs typeface="Courier New" charset="0"/>
              </a:rPr>
              <a:t>products.size</a:t>
            </a:r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() &gt; 0){</a:t>
            </a:r>
          </a:p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IE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 </a:t>
            </a:r>
            <a:r>
              <a:rPr lang="en-IE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cheapestProduct</a:t>
            </a:r>
            <a:r>
              <a:rPr lang="en-IE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IE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products.get</a:t>
            </a:r>
            <a:r>
              <a:rPr lang="en-IE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(0);</a:t>
            </a:r>
          </a:p>
          <a:p>
            <a:r>
              <a:rPr lang="en-IE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IE" sz="2000" dirty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for (</a:t>
            </a:r>
            <a:r>
              <a:rPr lang="en-IE" sz="2000" b="1" dirty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Product </a:t>
            </a:r>
            <a:r>
              <a:rPr lang="en-IE" sz="2000" b="1" dirty="0" err="1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product</a:t>
            </a:r>
            <a:r>
              <a:rPr lang="en-IE" sz="2000" b="1" dirty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 : products</a:t>
            </a:r>
            <a:r>
              <a:rPr lang="en-IE" sz="2000" dirty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IE" sz="2000" dirty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	{</a:t>
            </a:r>
          </a:p>
          <a:p>
            <a:r>
              <a:rPr lang="en-IE" sz="2000" dirty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 }</a:t>
            </a:r>
          </a:p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else{</a:t>
            </a:r>
          </a:p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	return “No products are in the </a:t>
            </a:r>
            <a:r>
              <a:rPr lang="en-IE" sz="2000" dirty="0" err="1">
                <a:latin typeface="Courier New" charset="0"/>
                <a:ea typeface="Courier New" charset="0"/>
                <a:cs typeface="Courier New" charset="0"/>
              </a:rPr>
              <a:t>ArrayList</a:t>
            </a:r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”;</a:t>
            </a:r>
          </a:p>
          <a:p>
            <a:r>
              <a:rPr lang="en-IE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7" b="98828" l="3125" r="98047">
                        <a14:foregroundMark x1="21680" y1="13672" x2="22266" y2="22461"/>
                        <a14:foregroundMark x1="24609" y1="12500" x2="30469" y2="17773"/>
                        <a14:foregroundMark x1="41602" y1="25195" x2="45117" y2="29297"/>
                        <a14:foregroundMark x1="40430" y1="24219" x2="42578" y2="26172"/>
                        <a14:foregroundMark x1="39258" y1="25977" x2="42383" y2="27148"/>
                        <a14:foregroundMark x1="38086" y1="23633" x2="41602" y2="26758"/>
                        <a14:foregroundMark x1="38281" y1="22656" x2="41992" y2="263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55228" y="2024954"/>
            <a:ext cx="1708846" cy="1708846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E6C71EE-3E9A-4C5E-B09C-CEEE9A252F25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591616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dirty="0"/>
              <a:t>for each loop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38300" y="1524000"/>
            <a:ext cx="8877300" cy="34163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400" dirty="0">
                <a:latin typeface="Courier New" charset="0"/>
                <a:ea typeface="Courier New" charset="0"/>
                <a:cs typeface="Courier New" charset="0"/>
              </a:rPr>
              <a:t>if (</a:t>
            </a:r>
            <a:r>
              <a:rPr lang="en-IE" sz="2400" dirty="0" err="1">
                <a:latin typeface="Courier New" charset="0"/>
                <a:ea typeface="Courier New" charset="0"/>
                <a:cs typeface="Courier New" charset="0"/>
              </a:rPr>
              <a:t>products.size</a:t>
            </a:r>
            <a:r>
              <a:rPr lang="en-IE" sz="2400" dirty="0">
                <a:latin typeface="Courier New" charset="0"/>
                <a:ea typeface="Courier New" charset="0"/>
                <a:cs typeface="Courier New" charset="0"/>
              </a:rPr>
              <a:t>() &gt; 0){</a:t>
            </a:r>
          </a:p>
          <a:p>
            <a:r>
              <a:rPr lang="en-IE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IE" sz="2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 </a:t>
            </a:r>
            <a:r>
              <a:rPr lang="en-IE" sz="24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cheapestProduct</a:t>
            </a:r>
            <a:r>
              <a:rPr lang="en-IE" sz="2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IE" sz="24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products.get</a:t>
            </a:r>
            <a:r>
              <a:rPr lang="en-IE" sz="2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(0);</a:t>
            </a:r>
          </a:p>
          <a:p>
            <a:r>
              <a:rPr lang="en-IE" sz="2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for (</a:t>
            </a:r>
            <a:r>
              <a:rPr lang="en-IE" sz="24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Product</a:t>
            </a:r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IE" sz="2400" b="1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product</a:t>
            </a:r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 : </a:t>
            </a:r>
            <a:r>
              <a:rPr lang="en-IE" sz="2400" b="1" dirty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products</a:t>
            </a:r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	{</a:t>
            </a:r>
          </a:p>
          <a:p>
            <a:r>
              <a:rPr lang="en-IE" sz="2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r>
              <a:rPr lang="en-IE" sz="2400" dirty="0">
                <a:latin typeface="Courier New" charset="0"/>
                <a:ea typeface="Courier New" charset="0"/>
                <a:cs typeface="Courier New" charset="0"/>
              </a:rPr>
              <a:t> }</a:t>
            </a:r>
          </a:p>
          <a:p>
            <a:r>
              <a:rPr lang="en-IE" sz="2400" dirty="0">
                <a:latin typeface="Courier New" charset="0"/>
                <a:ea typeface="Courier New" charset="0"/>
                <a:cs typeface="Courier New" charset="0"/>
              </a:rPr>
              <a:t>else{</a:t>
            </a:r>
          </a:p>
          <a:p>
            <a:r>
              <a:rPr lang="en-IE" sz="2400" dirty="0">
                <a:latin typeface="Courier New" charset="0"/>
                <a:ea typeface="Courier New" charset="0"/>
                <a:cs typeface="Courier New" charset="0"/>
              </a:rPr>
              <a:t>	return “No products are in the </a:t>
            </a:r>
            <a:r>
              <a:rPr lang="en-IE" sz="2400" dirty="0" err="1">
                <a:latin typeface="Courier New" charset="0"/>
                <a:ea typeface="Courier New" charset="0"/>
                <a:cs typeface="Courier New" charset="0"/>
              </a:rPr>
              <a:t>ArrayList</a:t>
            </a:r>
            <a:r>
              <a:rPr lang="en-IE" sz="2400" dirty="0">
                <a:latin typeface="Courier New" charset="0"/>
                <a:ea typeface="Courier New" charset="0"/>
                <a:cs typeface="Courier New" charset="0"/>
              </a:rPr>
              <a:t>”;</a:t>
            </a:r>
          </a:p>
          <a:p>
            <a:r>
              <a:rPr lang="en-IE" sz="24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E40EC4-3E3D-4468-9795-28E977E96A67}"/>
              </a:ext>
            </a:extLst>
          </p:cNvPr>
          <p:cNvSpPr/>
          <p:nvPr/>
        </p:nvSpPr>
        <p:spPr>
          <a:xfrm>
            <a:off x="1638300" y="5009152"/>
            <a:ext cx="2247900" cy="132343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E" sz="2000" b="1" dirty="0">
                <a:solidFill>
                  <a:schemeClr val="bg1"/>
                </a:solidFill>
              </a:rPr>
              <a:t>Product</a:t>
            </a:r>
            <a:r>
              <a:rPr lang="en-IE" sz="2000" dirty="0">
                <a:solidFill>
                  <a:schemeClr val="bg1"/>
                </a:solidFill>
              </a:rPr>
              <a:t>:  This is the type of object that is stored in the </a:t>
            </a:r>
            <a:r>
              <a:rPr lang="en-IE" sz="2000" dirty="0" err="1">
                <a:solidFill>
                  <a:schemeClr val="bg1"/>
                </a:solidFill>
              </a:rPr>
              <a:t>ArrayList</a:t>
            </a:r>
            <a:r>
              <a:rPr lang="en-IE" sz="2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A4222-F7D0-4646-B2F7-C5BDCD1C7244}"/>
              </a:ext>
            </a:extLst>
          </p:cNvPr>
          <p:cNvSpPr/>
          <p:nvPr/>
        </p:nvSpPr>
        <p:spPr>
          <a:xfrm>
            <a:off x="3967564" y="5005316"/>
            <a:ext cx="4719236" cy="175432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E" sz="2400" b="1" dirty="0">
                <a:solidFill>
                  <a:schemeClr val="bg1"/>
                </a:solidFill>
              </a:rPr>
              <a:t>product</a:t>
            </a:r>
            <a:r>
              <a:rPr lang="en-IE" sz="2100" dirty="0">
                <a:solidFill>
                  <a:schemeClr val="bg1"/>
                </a:solidFill>
              </a:rPr>
              <a:t>: This is the reference to the current object we are looking at in the </a:t>
            </a:r>
            <a:r>
              <a:rPr lang="en-IE" sz="2100" dirty="0" err="1">
                <a:solidFill>
                  <a:schemeClr val="bg1"/>
                </a:solidFill>
              </a:rPr>
              <a:t>ArrayList</a:t>
            </a:r>
            <a:r>
              <a:rPr lang="en-IE" sz="2100" dirty="0">
                <a:solidFill>
                  <a:schemeClr val="bg1"/>
                </a:solidFill>
              </a:rPr>
              <a:t>.  As we iterate over each object in the </a:t>
            </a:r>
            <a:r>
              <a:rPr lang="en-IE" sz="2100" dirty="0" err="1">
                <a:solidFill>
                  <a:schemeClr val="bg1"/>
                </a:solidFill>
              </a:rPr>
              <a:t>ArrayList</a:t>
            </a:r>
            <a:r>
              <a:rPr lang="en-IE" sz="2100" dirty="0">
                <a:solidFill>
                  <a:schemeClr val="bg1"/>
                </a:solidFill>
              </a:rPr>
              <a:t>, this reference will change to point to the next object, and so on.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0F21DD-258D-4757-8027-DCB6A411F9F2}"/>
              </a:ext>
            </a:extLst>
          </p:cNvPr>
          <p:cNvSpPr/>
          <p:nvPr/>
        </p:nvSpPr>
        <p:spPr>
          <a:xfrm>
            <a:off x="8763000" y="5029201"/>
            <a:ext cx="1752600" cy="101566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E" sz="2000" b="1" dirty="0">
                <a:solidFill>
                  <a:schemeClr val="bg1"/>
                </a:solidFill>
              </a:rPr>
              <a:t>products</a:t>
            </a:r>
            <a:r>
              <a:rPr lang="en-IE" sz="2000" dirty="0">
                <a:solidFill>
                  <a:schemeClr val="bg1"/>
                </a:solidFill>
              </a:rPr>
              <a:t>: This is the </a:t>
            </a:r>
            <a:r>
              <a:rPr lang="en-IE" sz="2000" dirty="0" err="1">
                <a:solidFill>
                  <a:schemeClr val="bg1"/>
                </a:solidFill>
              </a:rPr>
              <a:t>ArrayList</a:t>
            </a:r>
            <a:r>
              <a:rPr lang="en-IE" sz="2000" dirty="0">
                <a:solidFill>
                  <a:schemeClr val="bg1"/>
                </a:solidFill>
              </a:rPr>
              <a:t> of Product. 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040BF73-A1CA-4C84-9D45-2A5D2784AFC3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4193825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057400" y="-24989"/>
            <a:ext cx="8137634" cy="1143000"/>
          </a:xfrm>
        </p:spPr>
        <p:txBody>
          <a:bodyPr>
            <a:noAutofit/>
          </a:bodyPr>
          <a:lstStyle/>
          <a:p>
            <a:r>
              <a:rPr lang="en-IE" sz="3200" b="1" dirty="0">
                <a:solidFill>
                  <a:srgbClr val="0070C0"/>
                </a:solidFill>
              </a:rPr>
              <a:t>step 1.2.1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62200" y="903343"/>
            <a:ext cx="8001000" cy="440120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E" sz="2000" dirty="0">
                <a:solidFill>
                  <a:schemeClr val="tx1"/>
                </a:solidFill>
              </a:rPr>
              <a:t>If products have been added to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endParaRPr lang="en-IE" sz="2000" dirty="0">
              <a:solidFill>
                <a:schemeClr val="tx1"/>
              </a:solidFill>
            </a:endParaRPr>
          </a:p>
          <a:p>
            <a:r>
              <a:rPr lang="en-IE" sz="2000" dirty="0">
                <a:solidFill>
                  <a:schemeClr val="tx1"/>
                </a:solidFill>
              </a:rPr>
              <a:t>      1.1 	  Assume that the first Product in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r>
              <a:rPr lang="en-IE" sz="2000" dirty="0">
                <a:solidFill>
                  <a:schemeClr val="tx1"/>
                </a:solidFill>
              </a:rPr>
              <a:t>  is the cheapest 	  (set a local variable to store this object).</a:t>
            </a:r>
          </a:p>
          <a:p>
            <a:pPr lvl="1"/>
            <a:r>
              <a:rPr lang="en-IE" sz="2000" dirty="0">
                <a:solidFill>
                  <a:schemeClr val="tx1"/>
                </a:solidFill>
              </a:rPr>
              <a:t>1.2   For all product objects in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endParaRPr lang="en-IE" sz="2000" dirty="0">
              <a:solidFill>
                <a:schemeClr val="tx1"/>
              </a:solidFill>
            </a:endParaRPr>
          </a:p>
          <a:p>
            <a:pPr lvl="2"/>
            <a:r>
              <a:rPr lang="en-IE" sz="2000" b="1" dirty="0">
                <a:solidFill>
                  <a:srgbClr val="0070C0"/>
                </a:solidFill>
              </a:rPr>
              <a:t> 1.2.1   if the current product cost is lower than the cost of        </a:t>
            </a:r>
          </a:p>
          <a:p>
            <a:pPr lvl="2"/>
            <a:r>
              <a:rPr lang="en-IE" sz="2000" b="1" dirty="0">
                <a:solidFill>
                  <a:srgbClr val="0070C0"/>
                </a:solidFill>
              </a:rPr>
              <a:t>                the product object stored in the local variable, </a:t>
            </a: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		1.2.1.1  update the local variable to hold the 			  current product object.</a:t>
            </a: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                </a:t>
            </a:r>
            <a:r>
              <a:rPr lang="en-IE" sz="2000" b="1" dirty="0">
                <a:solidFill>
                  <a:srgbClr val="0070C0"/>
                </a:solidFill>
              </a:rPr>
              <a:t>end if</a:t>
            </a: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   end for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1.3 Return the name of the cheapest product.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else 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1.4 Return a message indicating that no products exist.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end if 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57400" y="6000920"/>
            <a:ext cx="8305800" cy="646331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3600" dirty="0"/>
              <a:t>Q: How do we write the code for this step?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E49D7F3-9A22-4DD1-98E8-0C018E2A425A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pic>
        <p:nvPicPr>
          <p:cNvPr id="2" name="Picture 1" descr="A green question mark in a circle&#10;&#10;AI-generated content may be incorrect.">
            <a:extLst>
              <a:ext uri="{FF2B5EF4-FFF2-40B4-BE49-F238E27FC236}">
                <a16:creationId xmlns:a16="http://schemas.microsoft.com/office/drawing/2014/main" id="{E51B4060-C1A9-C99C-B65D-3452EB3AF1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309" y="5262033"/>
            <a:ext cx="902891" cy="902891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280776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b="1" dirty="0">
                <a:solidFill>
                  <a:srgbClr val="0070C0"/>
                </a:solidFill>
              </a:rPr>
              <a:t>step 1.2.1</a:t>
            </a:r>
            <a:endParaRPr lang="en-IE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600200" y="3352800"/>
            <a:ext cx="8915400" cy="3077766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if (</a:t>
            </a:r>
            <a:r>
              <a:rPr lang="en-IE" sz="1600" dirty="0" err="1">
                <a:latin typeface="Courier New" charset="0"/>
                <a:ea typeface="Courier New" charset="0"/>
                <a:cs typeface="Courier New" charset="0"/>
              </a:rPr>
              <a:t>products.size</a:t>
            </a:r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() &gt; 0){</a:t>
            </a:r>
          </a:p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 </a:t>
            </a:r>
            <a:r>
              <a:rPr lang="en-IE" sz="16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cheapestProduct</a:t>
            </a:r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IE" sz="16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products.get</a:t>
            </a:r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(0);</a:t>
            </a:r>
          </a:p>
          <a:p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	for (Product </a:t>
            </a:r>
            <a:r>
              <a:rPr lang="en-IE" sz="16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</a:t>
            </a:r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: products){</a:t>
            </a:r>
          </a:p>
          <a:p>
            <a:r>
              <a:rPr lang="en-IE" sz="16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	     if (</a:t>
            </a:r>
            <a:r>
              <a:rPr lang="en-IE" sz="1600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product</a:t>
            </a:r>
            <a:r>
              <a:rPr lang="en-IE" sz="1600" b="1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.getUnitCost</a:t>
            </a:r>
            <a:r>
              <a:rPr lang="en-IE" sz="1600" b="1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en-IE" sz="16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 &lt; </a:t>
            </a:r>
            <a:r>
              <a:rPr lang="en-IE" sz="1600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cheapestProduct</a:t>
            </a:r>
            <a:r>
              <a:rPr lang="en-IE" sz="1600" b="1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.getUnitCost</a:t>
            </a:r>
            <a:r>
              <a:rPr lang="en-IE" sz="1600" b="1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en-IE" sz="16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IE" sz="16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	     {</a:t>
            </a:r>
          </a:p>
          <a:p>
            <a:r>
              <a:rPr lang="en-IE" sz="16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             } </a:t>
            </a:r>
            <a:endParaRPr lang="en-IE" sz="16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else</a:t>
            </a:r>
          </a:p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	return “No products are in the </a:t>
            </a:r>
            <a:r>
              <a:rPr lang="en-IE" sz="1600" dirty="0" err="1">
                <a:latin typeface="Courier New" charset="0"/>
                <a:ea typeface="Courier New" charset="0"/>
                <a:cs typeface="Courier New" charset="0"/>
              </a:rPr>
              <a:t>ArrayList</a:t>
            </a:r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”;</a:t>
            </a:r>
          </a:p>
          <a:p>
            <a:r>
              <a:rPr lang="en-IE" dirty="0"/>
              <a:t>}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7" b="98828" l="3125" r="98047">
                        <a14:foregroundMark x1="21680" y1="13672" x2="22266" y2="22461"/>
                        <a14:foregroundMark x1="24609" y1="12500" x2="30469" y2="17773"/>
                        <a14:foregroundMark x1="41602" y1="25195" x2="45117" y2="29297"/>
                        <a14:foregroundMark x1="40430" y1="24219" x2="42578" y2="26172"/>
                        <a14:foregroundMark x1="39258" y1="25977" x2="42383" y2="27148"/>
                        <a14:foregroundMark x1="38086" y1="23633" x2="41602" y2="26758"/>
                        <a14:foregroundMark x1="38281" y1="22656" x2="41992" y2="263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76248" y="1739131"/>
            <a:ext cx="1708846" cy="1708846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EA59BAE-8F86-4E8F-A99E-C4E261253028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27980899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492566" y="274638"/>
            <a:ext cx="6718234" cy="1143000"/>
          </a:xfrm>
        </p:spPr>
        <p:txBody>
          <a:bodyPr>
            <a:noAutofit/>
          </a:bodyPr>
          <a:lstStyle/>
          <a:p>
            <a:r>
              <a:rPr lang="en-IE" sz="3200" b="1" dirty="0">
                <a:solidFill>
                  <a:srgbClr val="F79646"/>
                </a:solidFill>
              </a:rPr>
              <a:t>Step 1.2.1.1</a:t>
            </a:r>
            <a:endParaRPr lang="en-IE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2057400" y="6000920"/>
            <a:ext cx="8305800" cy="646331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3600" dirty="0"/>
              <a:t>Q: How do we write the code for this step?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6228" y="1196144"/>
            <a:ext cx="8001000" cy="440120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E" sz="2000" dirty="0">
                <a:solidFill>
                  <a:schemeClr val="tx1"/>
                </a:solidFill>
              </a:rPr>
              <a:t>If products have been added to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endParaRPr lang="en-IE" sz="2000" dirty="0">
              <a:solidFill>
                <a:schemeClr val="tx1"/>
              </a:solidFill>
            </a:endParaRPr>
          </a:p>
          <a:p>
            <a:r>
              <a:rPr lang="en-IE" sz="2000" dirty="0">
                <a:solidFill>
                  <a:schemeClr val="tx1"/>
                </a:solidFill>
              </a:rPr>
              <a:t>      1.1 	  Assume that the first Product in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r>
              <a:rPr lang="en-IE" sz="2000" dirty="0">
                <a:solidFill>
                  <a:schemeClr val="tx1"/>
                </a:solidFill>
              </a:rPr>
              <a:t>  is the cheapest 	  (set a local variable to store this object).</a:t>
            </a:r>
          </a:p>
          <a:p>
            <a:pPr lvl="1"/>
            <a:r>
              <a:rPr lang="en-IE" sz="2000" dirty="0">
                <a:solidFill>
                  <a:schemeClr val="tx1"/>
                </a:solidFill>
              </a:rPr>
              <a:t>1.2   For all product objects in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endParaRPr lang="en-IE" sz="2000" dirty="0">
              <a:solidFill>
                <a:schemeClr val="tx1"/>
              </a:solidFill>
            </a:endParaRPr>
          </a:p>
          <a:p>
            <a:pPr lvl="2"/>
            <a:r>
              <a:rPr lang="en-IE" sz="2000" b="1" dirty="0">
                <a:solidFill>
                  <a:srgbClr val="0070C0"/>
                </a:solidFill>
              </a:rPr>
              <a:t> </a:t>
            </a:r>
            <a:r>
              <a:rPr lang="en-IE" sz="2000" dirty="0">
                <a:solidFill>
                  <a:schemeClr val="tx1"/>
                </a:solidFill>
              </a:rPr>
              <a:t>1.2.1   if the current product cost is lower than the cost of        </a:t>
            </a: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                the product object stored in the local variable, </a:t>
            </a: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		</a:t>
            </a:r>
            <a:r>
              <a:rPr lang="en-IE" sz="2000" b="1" dirty="0">
                <a:solidFill>
                  <a:srgbClr val="F79646"/>
                </a:solidFill>
              </a:rPr>
              <a:t>1.2.1.1  update the local variable to hold the 			  current product object.</a:t>
            </a: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                end if</a:t>
            </a: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   end for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1.3 Return the name of the cheapest product.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else 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1.4 Return a message indicating that no products exist.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end if  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8522C8B-6D17-4A5C-9259-E54AF8F302E8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pic>
        <p:nvPicPr>
          <p:cNvPr id="2" name="Picture 1" descr="A green question mark in a circle&#10;&#10;AI-generated content may be incorrect.">
            <a:extLst>
              <a:ext uri="{FF2B5EF4-FFF2-40B4-BE49-F238E27FC236}">
                <a16:creationId xmlns:a16="http://schemas.microsoft.com/office/drawing/2014/main" id="{9166B79B-A150-3B8F-8D68-962C4EE256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354" y="5312855"/>
            <a:ext cx="902891" cy="902891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428386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b="1" dirty="0">
                <a:solidFill>
                  <a:srgbClr val="F79646"/>
                </a:solidFill>
              </a:rPr>
              <a:t>Step 1.2.1.1</a:t>
            </a:r>
            <a:endParaRPr lang="en-IE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600200" y="3505201"/>
            <a:ext cx="8991600" cy="280076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if (</a:t>
            </a:r>
            <a:r>
              <a:rPr lang="en-IE" sz="1600" dirty="0" err="1">
                <a:latin typeface="Courier New" charset="0"/>
                <a:ea typeface="Courier New" charset="0"/>
                <a:cs typeface="Courier New" charset="0"/>
              </a:rPr>
              <a:t>products.size</a:t>
            </a:r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() &gt; 0){</a:t>
            </a:r>
          </a:p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 </a:t>
            </a:r>
            <a:r>
              <a:rPr lang="en-IE" sz="16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cheapestProduct</a:t>
            </a:r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IE" sz="16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products.get</a:t>
            </a:r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(0);</a:t>
            </a:r>
          </a:p>
          <a:p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	for (Product </a:t>
            </a:r>
            <a:r>
              <a:rPr lang="en-IE" sz="16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</a:t>
            </a:r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: products){</a:t>
            </a:r>
          </a:p>
          <a:p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	     if (</a:t>
            </a:r>
            <a:r>
              <a:rPr lang="en-IE" sz="16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product.getUnitCost</a:t>
            </a:r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 &lt; </a:t>
            </a:r>
            <a:r>
              <a:rPr lang="en-IE" sz="16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cheapestProduct.getUnitCost</a:t>
            </a:r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()){</a:t>
            </a:r>
          </a:p>
          <a:p>
            <a:r>
              <a:rPr lang="en-IE" sz="16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IE" sz="1600" b="1" dirty="0" err="1">
                <a:solidFill>
                  <a:srgbClr val="F79646"/>
                </a:solidFill>
                <a:latin typeface="Courier New" charset="0"/>
                <a:ea typeface="Courier New" charset="0"/>
                <a:cs typeface="Courier New" charset="0"/>
              </a:rPr>
              <a:t>cheapestProduct</a:t>
            </a:r>
            <a:r>
              <a:rPr lang="en-IE" sz="1600" b="1" dirty="0">
                <a:solidFill>
                  <a:srgbClr val="F79646"/>
                </a:solidFill>
                <a:latin typeface="Courier New" charset="0"/>
                <a:ea typeface="Courier New" charset="0"/>
                <a:cs typeface="Courier New" charset="0"/>
              </a:rPr>
              <a:t> = product;</a:t>
            </a:r>
          </a:p>
          <a:p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       } </a:t>
            </a:r>
          </a:p>
          <a:p>
            <a:r>
              <a:rPr lang="en-IE" sz="16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 }</a:t>
            </a:r>
          </a:p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else{</a:t>
            </a:r>
          </a:p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	return “No products are in the </a:t>
            </a:r>
            <a:r>
              <a:rPr lang="en-IE" sz="1600" dirty="0" err="1">
                <a:latin typeface="Courier New" charset="0"/>
                <a:ea typeface="Courier New" charset="0"/>
                <a:cs typeface="Courier New" charset="0"/>
              </a:rPr>
              <a:t>ArrayList</a:t>
            </a:r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”;</a:t>
            </a:r>
          </a:p>
          <a:p>
            <a:r>
              <a:rPr lang="en-IE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7" b="98828" l="3125" r="98047">
                        <a14:foregroundMark x1="21680" y1="13672" x2="22266" y2="22461"/>
                        <a14:foregroundMark x1="24609" y1="12500" x2="30469" y2="17773"/>
                        <a14:foregroundMark x1="41602" y1="25195" x2="45117" y2="29297"/>
                        <a14:foregroundMark x1="40430" y1="24219" x2="42578" y2="26172"/>
                        <a14:foregroundMark x1="39258" y1="25977" x2="42383" y2="27148"/>
                        <a14:foregroundMark x1="38086" y1="23633" x2="41602" y2="26758"/>
                        <a14:foregroundMark x1="38281" y1="22656" x2="41992" y2="263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76248" y="1739131"/>
            <a:ext cx="1708846" cy="1708846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695090C-C412-4519-BBE2-0333F2BEAC16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148231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dirty="0"/>
              <a:t>Working on the last </a:t>
            </a:r>
            <a:r>
              <a:rPr lang="en-IE" sz="3200" b="1" dirty="0">
                <a:solidFill>
                  <a:schemeClr val="accent2">
                    <a:lumMod val="75000"/>
                  </a:schemeClr>
                </a:solidFill>
              </a:rPr>
              <a:t>step, 1.3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3600" y="1524001"/>
            <a:ext cx="8001000" cy="440120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E" sz="2000" dirty="0">
                <a:solidFill>
                  <a:schemeClr val="tx1"/>
                </a:solidFill>
              </a:rPr>
              <a:t>If products have been added to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endParaRPr lang="en-IE" sz="2000" dirty="0">
              <a:solidFill>
                <a:schemeClr val="tx1"/>
              </a:solidFill>
            </a:endParaRPr>
          </a:p>
          <a:p>
            <a:r>
              <a:rPr lang="en-IE" sz="2000" dirty="0">
                <a:solidFill>
                  <a:schemeClr val="tx1"/>
                </a:solidFill>
              </a:rPr>
              <a:t>      1.1 	  Assume that the first Product in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r>
              <a:rPr lang="en-IE" sz="2000" dirty="0">
                <a:solidFill>
                  <a:schemeClr val="tx1"/>
                </a:solidFill>
              </a:rPr>
              <a:t>  is the cheapest 	  (set a local variable to store this object).</a:t>
            </a:r>
          </a:p>
          <a:p>
            <a:pPr lvl="1"/>
            <a:r>
              <a:rPr lang="en-IE" sz="2000" dirty="0">
                <a:solidFill>
                  <a:schemeClr val="tx1"/>
                </a:solidFill>
              </a:rPr>
              <a:t>1.2   For all product objects in the </a:t>
            </a:r>
            <a:r>
              <a:rPr lang="en-IE" sz="2000" dirty="0" err="1">
                <a:solidFill>
                  <a:schemeClr val="tx1"/>
                </a:solidFill>
              </a:rPr>
              <a:t>ArrayList</a:t>
            </a:r>
            <a:endParaRPr lang="en-IE" sz="2000" dirty="0">
              <a:solidFill>
                <a:schemeClr val="tx1"/>
              </a:solidFill>
            </a:endParaRPr>
          </a:p>
          <a:p>
            <a:pPr lvl="2"/>
            <a:r>
              <a:rPr lang="en-IE" sz="2000" b="1" dirty="0">
                <a:solidFill>
                  <a:srgbClr val="0070C0"/>
                </a:solidFill>
              </a:rPr>
              <a:t> </a:t>
            </a:r>
            <a:r>
              <a:rPr lang="en-IE" sz="2000" dirty="0">
                <a:solidFill>
                  <a:schemeClr val="tx1"/>
                </a:solidFill>
              </a:rPr>
              <a:t>1.2.1   if the current product cost is lower than the cost of        </a:t>
            </a: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                the product object stored in the local variable, </a:t>
            </a: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		1.2.1.1  update the local variable to hold the 			  current product object.</a:t>
            </a: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                end if</a:t>
            </a:r>
          </a:p>
          <a:p>
            <a:pPr lvl="2"/>
            <a:r>
              <a:rPr lang="en-IE" sz="2000" dirty="0">
                <a:solidFill>
                  <a:schemeClr val="tx1"/>
                </a:solidFill>
              </a:rPr>
              <a:t>   end for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</a:t>
            </a:r>
            <a:r>
              <a:rPr lang="en-IE" sz="2000" b="1" dirty="0">
                <a:solidFill>
                  <a:schemeClr val="accent2">
                    <a:lumMod val="75000"/>
                  </a:schemeClr>
                </a:solidFill>
              </a:rPr>
              <a:t>1.3 Return the name of the cheapest product.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else 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1.4 Return a message indicating that no products exist.</a:t>
            </a:r>
          </a:p>
          <a:p>
            <a:r>
              <a:rPr lang="en-IE" sz="2000" dirty="0">
                <a:solidFill>
                  <a:schemeClr val="tx1"/>
                </a:solidFill>
              </a:rPr>
              <a:t>       end if 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57400" y="6000920"/>
            <a:ext cx="8305800" cy="646331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3600" dirty="0"/>
              <a:t>Q: How do we write the code for this step?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CCC4B25-BDB6-4769-BFCD-7708C5B04519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pic>
        <p:nvPicPr>
          <p:cNvPr id="2" name="Picture 1" descr="A green question mark in a circle&#10;&#10;AI-generated content may be incorrect.">
            <a:extLst>
              <a:ext uri="{FF2B5EF4-FFF2-40B4-BE49-F238E27FC236}">
                <a16:creationId xmlns:a16="http://schemas.microsoft.com/office/drawing/2014/main" id="{740103DE-AE12-BB8E-B2D3-7DE3736563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354" y="5643460"/>
            <a:ext cx="902891" cy="902891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672860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b="1" dirty="0">
                <a:solidFill>
                  <a:schemeClr val="accent2">
                    <a:lumMod val="75000"/>
                  </a:schemeClr>
                </a:solidFill>
              </a:rPr>
              <a:t>step, 1.3</a:t>
            </a:r>
            <a:endParaRPr lang="en-IE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676400" y="3962400"/>
            <a:ext cx="8839200" cy="26776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1400" dirty="0">
                <a:latin typeface="Courier New" charset="0"/>
                <a:ea typeface="Courier New" charset="0"/>
                <a:cs typeface="Courier New" charset="0"/>
              </a:rPr>
              <a:t>if (</a:t>
            </a:r>
            <a:r>
              <a:rPr lang="en-IE" sz="1400" dirty="0" err="1">
                <a:latin typeface="Courier New" charset="0"/>
                <a:ea typeface="Courier New" charset="0"/>
                <a:cs typeface="Courier New" charset="0"/>
              </a:rPr>
              <a:t>products.size</a:t>
            </a:r>
            <a:r>
              <a:rPr lang="en-IE" sz="1400" dirty="0">
                <a:latin typeface="Courier New" charset="0"/>
                <a:ea typeface="Courier New" charset="0"/>
                <a:cs typeface="Courier New" charset="0"/>
              </a:rPr>
              <a:t>() &gt; 0){</a:t>
            </a:r>
          </a:p>
          <a:p>
            <a:r>
              <a:rPr lang="en-IE" sz="1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 </a:t>
            </a:r>
            <a:r>
              <a:rPr lang="en-IE" sz="14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cheapestProduct</a:t>
            </a:r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IE" sz="14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products.get</a:t>
            </a:r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(0);</a:t>
            </a:r>
          </a:p>
          <a:p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	for (Product </a:t>
            </a:r>
            <a:r>
              <a:rPr lang="en-IE" sz="14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</a:t>
            </a:r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: products){</a:t>
            </a:r>
          </a:p>
          <a:p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	      if (</a:t>
            </a:r>
            <a:r>
              <a:rPr lang="en-IE" sz="14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product.getUnitCost</a:t>
            </a:r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 &lt; </a:t>
            </a:r>
            <a:r>
              <a:rPr lang="en-IE" sz="14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cheapestProduct.getUnitCost</a:t>
            </a:r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()){</a:t>
            </a:r>
          </a:p>
          <a:p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IE" sz="14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cheapestProduct</a:t>
            </a:r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product;</a:t>
            </a:r>
          </a:p>
          <a:p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         } </a:t>
            </a:r>
          </a:p>
          <a:p>
            <a:r>
              <a:rPr lang="en-IE" sz="14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r>
              <a:rPr lang="en-IE" sz="1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IE" sz="1400" b="1" dirty="0">
                <a:solidFill>
                  <a:schemeClr val="accent2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IE" sz="1400" b="1" dirty="0" err="1">
                <a:solidFill>
                  <a:schemeClr val="accent2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cheapestProduct.getProductName</a:t>
            </a:r>
            <a:r>
              <a:rPr lang="en-IE" sz="1400" b="1" dirty="0">
                <a:solidFill>
                  <a:schemeClr val="accent2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(); </a:t>
            </a:r>
            <a:r>
              <a:rPr lang="en-IE" sz="14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</a:p>
          <a:p>
            <a:r>
              <a:rPr lang="en-IE" sz="14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IE" sz="1400" dirty="0">
                <a:latin typeface="Courier New" charset="0"/>
                <a:ea typeface="Courier New" charset="0"/>
                <a:cs typeface="Courier New" charset="0"/>
              </a:rPr>
              <a:t>else{</a:t>
            </a:r>
          </a:p>
          <a:p>
            <a:r>
              <a:rPr lang="en-IE" sz="1400" dirty="0">
                <a:latin typeface="Courier New" charset="0"/>
                <a:ea typeface="Courier New" charset="0"/>
                <a:cs typeface="Courier New" charset="0"/>
              </a:rPr>
              <a:t>	return “No products are in the </a:t>
            </a:r>
            <a:r>
              <a:rPr lang="en-IE" sz="1400" dirty="0" err="1">
                <a:latin typeface="Courier New" charset="0"/>
                <a:ea typeface="Courier New" charset="0"/>
                <a:cs typeface="Courier New" charset="0"/>
              </a:rPr>
              <a:t>ArrayList</a:t>
            </a:r>
            <a:r>
              <a:rPr lang="en-IE" sz="1400" dirty="0">
                <a:latin typeface="Courier New" charset="0"/>
                <a:ea typeface="Courier New" charset="0"/>
                <a:cs typeface="Courier New" charset="0"/>
              </a:rPr>
              <a:t>”;</a:t>
            </a:r>
          </a:p>
          <a:p>
            <a:r>
              <a:rPr lang="en-IE" sz="14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7" b="98828" l="3125" r="98047">
                        <a14:foregroundMark x1="21680" y1="13672" x2="22266" y2="22461"/>
                        <a14:foregroundMark x1="24609" y1="12500" x2="30469" y2="17773"/>
                        <a14:foregroundMark x1="41602" y1="25195" x2="45117" y2="29297"/>
                        <a14:foregroundMark x1="40430" y1="24219" x2="42578" y2="26172"/>
                        <a14:foregroundMark x1="39258" y1="25977" x2="42383" y2="27148"/>
                        <a14:foregroundMark x1="38086" y1="23633" x2="41602" y2="26758"/>
                        <a14:foregroundMark x1="38281" y1="22656" x2="41992" y2="263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76248" y="1739131"/>
            <a:ext cx="1708846" cy="1708846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290D2F9-F6CD-48C3-9919-8C7E3787CA15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2197190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IE" b="1" dirty="0"/>
              <a:t>Methods 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981200" y="1600201"/>
            <a:ext cx="8077200" cy="4525963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br>
              <a:rPr lang="en-IE" dirty="0">
                <a:solidFill>
                  <a:srgbClr val="FF0000"/>
                </a:solidFill>
              </a:rPr>
            </a:br>
            <a:r>
              <a:rPr lang="en-IE" dirty="0">
                <a:solidFill>
                  <a:srgbClr val="FF0000"/>
                </a:solidFill>
              </a:rPr>
              <a:t>We have look at the following methods:</a:t>
            </a:r>
            <a:endParaRPr lang="en-IE" b="1" dirty="0">
              <a:solidFill>
                <a:schemeClr val="bg1">
                  <a:lumMod val="50000"/>
                </a:schemeClr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IE" dirty="0">
                <a:solidFill>
                  <a:schemeClr val="bg1">
                    <a:lumMod val="50000"/>
                  </a:schemeClr>
                </a:solidFill>
              </a:rPr>
              <a:t>add Products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E" dirty="0">
                <a:solidFill>
                  <a:schemeClr val="bg1">
                    <a:lumMod val="50000"/>
                  </a:schemeClr>
                </a:solidFill>
              </a:rPr>
              <a:t>print out the contents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E" dirty="0">
                <a:solidFill>
                  <a:schemeClr val="bg1">
                    <a:lumMod val="50000"/>
                  </a:schemeClr>
                </a:solidFill>
              </a:rPr>
              <a:t>print out the cheapest product</a:t>
            </a:r>
          </a:p>
          <a:p>
            <a:pPr marL="457200" lvl="1" indent="0">
              <a:buNone/>
            </a:pPr>
            <a:endParaRPr lang="en-IE" dirty="0">
              <a:solidFill>
                <a:schemeClr val="bg1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r>
              <a:rPr lang="en-IE" dirty="0">
                <a:solidFill>
                  <a:srgbClr val="FF0000"/>
                </a:solidFill>
              </a:rPr>
              <a:t>There  are other methods in Store</a:t>
            </a:r>
            <a:br>
              <a:rPr lang="en-IE" dirty="0">
                <a:solidFill>
                  <a:srgbClr val="FF0000"/>
                </a:solidFill>
              </a:rPr>
            </a:br>
            <a:r>
              <a:rPr lang="en-IE" dirty="0">
                <a:solidFill>
                  <a:srgbClr val="FF0000"/>
                </a:solidFill>
              </a:rPr>
              <a:t>that operate on the </a:t>
            </a:r>
            <a:r>
              <a:rPr lang="en-IE" dirty="0" err="1">
                <a:solidFill>
                  <a:srgbClr val="FF0000"/>
                </a:solidFill>
              </a:rPr>
              <a:t>ArrayList</a:t>
            </a:r>
            <a:r>
              <a:rPr lang="en-IE" dirty="0">
                <a:solidFill>
                  <a:srgbClr val="FF0000"/>
                </a:solidFill>
              </a:rPr>
              <a:t>.  They </a:t>
            </a:r>
            <a:br>
              <a:rPr lang="en-IE" dirty="0">
                <a:solidFill>
                  <a:srgbClr val="FF0000"/>
                </a:solidFill>
              </a:rPr>
            </a:br>
            <a:r>
              <a:rPr lang="en-IE" dirty="0">
                <a:solidFill>
                  <a:srgbClr val="FF0000"/>
                </a:solidFill>
              </a:rPr>
              <a:t>have a similar approach to the methods </a:t>
            </a:r>
            <a:br>
              <a:rPr lang="en-IE" dirty="0">
                <a:solidFill>
                  <a:srgbClr val="FF0000"/>
                </a:solidFill>
              </a:rPr>
            </a:br>
            <a:r>
              <a:rPr lang="en-IE" dirty="0">
                <a:solidFill>
                  <a:srgbClr val="FF0000"/>
                </a:solidFill>
              </a:rPr>
              <a:t>above; we can look at these in labs if you wish.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5BFED93-D689-4F90-98CD-1D6E90C96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781338"/>
            <a:ext cx="2895600" cy="21636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2584947-657B-45BC-A2FB-7D67B71AEE88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CABF3C9-B51D-4AB1-B3E0-2B2507428799}"/>
              </a:ext>
            </a:extLst>
          </p:cNvPr>
          <p:cNvSpPr/>
          <p:nvPr/>
        </p:nvSpPr>
        <p:spPr>
          <a:xfrm>
            <a:off x="7924800" y="3886200"/>
            <a:ext cx="2743200" cy="6096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857823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1" y="4555056"/>
            <a:ext cx="5174047" cy="1723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5600" dirty="0"/>
              <a:t>driver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8" y="4555056"/>
            <a:ext cx="2834631" cy="172312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IE" sz="2400" dirty="0">
                <a:solidFill>
                  <a:schemeClr val="tx1"/>
                </a:solidFill>
              </a:rPr>
              <a:t>Refactor this class to handle a small change to the </a:t>
            </a:r>
            <a:r>
              <a:rPr lang="en-IE" sz="2400" b="1" dirty="0">
                <a:solidFill>
                  <a:schemeClr val="tx1"/>
                </a:solidFill>
              </a:rPr>
              <a:t>Store</a:t>
            </a:r>
            <a:r>
              <a:rPr lang="en-IE" sz="2400" dirty="0">
                <a:solidFill>
                  <a:schemeClr val="tx1"/>
                </a:solidFill>
              </a:rPr>
              <a:t> “interface”.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65425" y="1322611"/>
            <a:ext cx="1682850" cy="168284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0253" y="2707205"/>
            <a:ext cx="721796" cy="7217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8375" y="2603244"/>
            <a:ext cx="220271" cy="22027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3087" y="0"/>
            <a:ext cx="4814914" cy="3429000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03834" y="4776880"/>
            <a:ext cx="0" cy="130302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6296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492566" y="274638"/>
            <a:ext cx="6718234" cy="1143000"/>
          </a:xfrm>
        </p:spPr>
        <p:txBody>
          <a:bodyPr>
            <a:normAutofit/>
          </a:bodyPr>
          <a:lstStyle/>
          <a:p>
            <a:pPr algn="l"/>
            <a:r>
              <a:rPr lang="en-IE" dirty="0"/>
              <a:t>Methods (1)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981200" y="1600201"/>
            <a:ext cx="8077200" cy="4525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br>
              <a:rPr lang="en-IE" dirty="0">
                <a:solidFill>
                  <a:srgbClr val="FF0000"/>
                </a:solidFill>
              </a:rPr>
            </a:br>
            <a:r>
              <a:rPr lang="en-IE" dirty="0">
                <a:solidFill>
                  <a:srgbClr val="FF0000"/>
                </a:solidFill>
              </a:rPr>
              <a:t>These methods work on the </a:t>
            </a:r>
            <a:r>
              <a:rPr lang="en-IE" b="1" dirty="0" err="1">
                <a:solidFill>
                  <a:srgbClr val="FF0000"/>
                </a:solidFill>
              </a:rPr>
              <a:t>ArrayList</a:t>
            </a:r>
            <a:r>
              <a:rPr lang="en-IE" dirty="0">
                <a:solidFill>
                  <a:srgbClr val="FF0000"/>
                </a:solidFill>
              </a:rPr>
              <a:t> to:</a:t>
            </a:r>
            <a:br>
              <a:rPr lang="en-IE" dirty="0">
                <a:solidFill>
                  <a:srgbClr val="FF0000"/>
                </a:solidFill>
              </a:rPr>
            </a:br>
            <a:endParaRPr lang="en-IE" dirty="0">
              <a:solidFill>
                <a:srgbClr val="FF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IE" b="1" dirty="0">
                <a:solidFill>
                  <a:srgbClr val="FF0000"/>
                </a:solidFill>
              </a:rPr>
              <a:t>add</a:t>
            </a:r>
            <a:r>
              <a:rPr lang="en-IE" dirty="0">
                <a:solidFill>
                  <a:srgbClr val="FF0000"/>
                </a:solidFill>
              </a:rPr>
              <a:t> Products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print out the contents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print out the cheapest product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5BFED93-D689-4F90-98CD-1D6E90C96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781338"/>
            <a:ext cx="2895600" cy="216368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5" name="Straight Arrow Connector 14"/>
          <p:cNvCxnSpPr>
            <a:cxnSpLocks/>
            <a:endCxn id="16" idx="2"/>
          </p:cNvCxnSpPr>
          <p:nvPr/>
        </p:nvCxnSpPr>
        <p:spPr>
          <a:xfrm>
            <a:off x="4953000" y="3276602"/>
            <a:ext cx="2819400" cy="40257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onut 15"/>
          <p:cNvSpPr/>
          <p:nvPr/>
        </p:nvSpPr>
        <p:spPr>
          <a:xfrm>
            <a:off x="7772400" y="3200401"/>
            <a:ext cx="1798608" cy="232915"/>
          </a:xfrm>
          <a:prstGeom prst="donut">
            <a:avLst>
              <a:gd name="adj" fmla="val 10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795A166-D0EA-4196-AA16-0E7F6BB763CE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4118615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BFED93-D689-4F90-98CD-1D6E90C96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788" y="1038969"/>
            <a:ext cx="6705599" cy="501064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1614813" y="1551329"/>
            <a:ext cx="1830542" cy="3046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400" b="1" dirty="0"/>
              <a:t>Constructor</a:t>
            </a:r>
          </a:p>
          <a:p>
            <a:endParaRPr lang="en-IE" sz="2400" dirty="0"/>
          </a:p>
          <a:p>
            <a:r>
              <a:rPr lang="en-IE" sz="2400" dirty="0"/>
              <a:t>This was the only change to the public interface; we removed the parameter! </a:t>
            </a:r>
          </a:p>
        </p:txBody>
      </p:sp>
      <p:cxnSp>
        <p:nvCxnSpPr>
          <p:cNvPr id="11" name="Straight Arrow Connector 10"/>
          <p:cNvCxnSpPr>
            <a:cxnSpLocks/>
          </p:cNvCxnSpPr>
          <p:nvPr/>
        </p:nvCxnSpPr>
        <p:spPr>
          <a:xfrm flipV="1">
            <a:off x="3161785" y="1782163"/>
            <a:ext cx="910228" cy="102505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072013" y="1551330"/>
            <a:ext cx="3898774" cy="461665"/>
          </a:xfrm>
          <a:prstGeom prst="rect">
            <a:avLst/>
          </a:prstGeom>
          <a:noFill/>
          <a:ln w="444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13FBDA9-6614-47A2-9AD6-72219A257AAF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2830410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C648008-BBBC-4F90-B30E-9B1F911C16E4}"/>
              </a:ext>
            </a:extLst>
          </p:cNvPr>
          <p:cNvSpPr/>
          <p:nvPr/>
        </p:nvSpPr>
        <p:spPr>
          <a:xfrm>
            <a:off x="1828801" y="2257277"/>
            <a:ext cx="8577989" cy="584775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IE" sz="3200" dirty="0">
                <a:latin typeface="Courier New" charset="0"/>
                <a:ea typeface="Courier New" charset="0"/>
                <a:cs typeface="Courier New" charset="0"/>
              </a:rPr>
              <a:t>store = new Store(</a:t>
            </a:r>
            <a:r>
              <a:rPr lang="en-IE" sz="3200" b="1" dirty="0" err="1">
                <a:latin typeface="Courier New" charset="0"/>
                <a:ea typeface="Courier New" charset="0"/>
                <a:cs typeface="Courier New" charset="0"/>
              </a:rPr>
              <a:t>numberProducts</a:t>
            </a:r>
            <a:r>
              <a:rPr lang="en-IE" sz="3200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D5D749-699A-4FBF-BE7D-A7AE72E6573A}"/>
              </a:ext>
            </a:extLst>
          </p:cNvPr>
          <p:cNvSpPr/>
          <p:nvPr/>
        </p:nvSpPr>
        <p:spPr>
          <a:xfrm>
            <a:off x="3565405" y="5943601"/>
            <a:ext cx="5121915" cy="584775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IE" sz="3200" dirty="0">
                <a:latin typeface="Courier New" charset="0"/>
                <a:ea typeface="Courier New" charset="0"/>
                <a:cs typeface="Courier New" charset="0"/>
              </a:rPr>
              <a:t>store = </a:t>
            </a:r>
            <a:r>
              <a:rPr lang="en-IE" sz="3200" b="1" dirty="0">
                <a:latin typeface="Courier New" charset="0"/>
                <a:ea typeface="Courier New" charset="0"/>
                <a:cs typeface="Courier New" charset="0"/>
              </a:rPr>
              <a:t>new</a:t>
            </a:r>
            <a:r>
              <a:rPr lang="en-IE" sz="32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IE" sz="3200" b="1" dirty="0">
                <a:latin typeface="Courier New" charset="0"/>
                <a:ea typeface="Courier New" charset="0"/>
                <a:cs typeface="Courier New" charset="0"/>
              </a:rPr>
              <a:t>Store()</a:t>
            </a:r>
            <a:r>
              <a:rPr lang="en-IE" sz="3200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0336CDD-08EF-4743-93E4-5ACF54C240D5}"/>
              </a:ext>
            </a:extLst>
          </p:cNvPr>
          <p:cNvSpPr/>
          <p:nvPr/>
        </p:nvSpPr>
        <p:spPr>
          <a:xfrm>
            <a:off x="5431994" y="3083665"/>
            <a:ext cx="1371600" cy="1219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Rectangular Callout 1"/>
          <p:cNvSpPr/>
          <p:nvPr/>
        </p:nvSpPr>
        <p:spPr>
          <a:xfrm>
            <a:off x="1774394" y="178597"/>
            <a:ext cx="4343400" cy="1263658"/>
          </a:xfrm>
          <a:prstGeom prst="wedgeRectCallout">
            <a:avLst>
              <a:gd name="adj1" fmla="val 79349"/>
              <a:gd name="adj2" fmla="val 10990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E" sz="2400" dirty="0"/>
              <a:t>Previously our Shop used an array and we needed to know </a:t>
            </a:r>
          </a:p>
          <a:p>
            <a:r>
              <a:rPr lang="en-IE" sz="2400" dirty="0"/>
              <a:t>how many Products to store:</a:t>
            </a:r>
          </a:p>
        </p:txBody>
      </p:sp>
      <p:sp>
        <p:nvSpPr>
          <p:cNvPr id="17" name="Rectangular Callout 16"/>
          <p:cNvSpPr/>
          <p:nvPr/>
        </p:nvSpPr>
        <p:spPr>
          <a:xfrm>
            <a:off x="5615125" y="4302865"/>
            <a:ext cx="4758728" cy="1263658"/>
          </a:xfrm>
          <a:prstGeom prst="wedgeRectCallout">
            <a:avLst>
              <a:gd name="adj1" fmla="val 1942"/>
              <a:gd name="adj2" fmla="val 8371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E" sz="2400" dirty="0"/>
              <a:t>Now that we are using an </a:t>
            </a:r>
            <a:r>
              <a:rPr lang="en-IE" sz="2400" dirty="0" err="1"/>
              <a:t>ArrayList</a:t>
            </a:r>
            <a:r>
              <a:rPr lang="en-IE" sz="2400" dirty="0"/>
              <a:t>, </a:t>
            </a:r>
            <a:br>
              <a:rPr lang="en-IE" sz="2400" dirty="0"/>
            </a:br>
            <a:r>
              <a:rPr lang="en-IE" sz="2400" dirty="0"/>
              <a:t>we don’t need to set a capacity, so our constructor call becomes:</a:t>
            </a:r>
          </a:p>
        </p:txBody>
      </p:sp>
      <p:sp>
        <p:nvSpPr>
          <p:cNvPr id="18" name="Rectangle: Rounded Corners 3">
            <a:extLst>
              <a:ext uri="{FF2B5EF4-FFF2-40B4-BE49-F238E27FC236}">
                <a16:creationId xmlns:a16="http://schemas.microsoft.com/office/drawing/2014/main" id="{6C34C1FF-59E5-4B21-A9BA-E74C4661DD51}"/>
              </a:ext>
            </a:extLst>
          </p:cNvPr>
          <p:cNvSpPr/>
          <p:nvPr/>
        </p:nvSpPr>
        <p:spPr>
          <a:xfrm>
            <a:off x="8229600" y="209308"/>
            <a:ext cx="2209800" cy="781293"/>
          </a:xfrm>
          <a:prstGeom prst="roundRect">
            <a:avLst/>
          </a:prstGeom>
          <a:solidFill>
            <a:srgbClr val="F79646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Driver</a:t>
            </a:r>
          </a:p>
        </p:txBody>
      </p:sp>
    </p:spTree>
    <p:extLst>
      <p:ext uri="{BB962C8B-B14F-4D97-AF65-F5344CB8AC3E}">
        <p14:creationId xmlns:p14="http://schemas.microsoft.com/office/powerpoint/2010/main" val="3494088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ular Callout 13"/>
          <p:cNvSpPr/>
          <p:nvPr/>
        </p:nvSpPr>
        <p:spPr>
          <a:xfrm>
            <a:off x="1752600" y="209308"/>
            <a:ext cx="2895600" cy="857493"/>
          </a:xfrm>
          <a:prstGeom prst="wedgeRectCallout">
            <a:avLst>
              <a:gd name="adj1" fmla="val 78780"/>
              <a:gd name="adj2" fmla="val 7622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E" sz="2400" dirty="0"/>
              <a:t>Our output when we run V3.0 of the app:</a:t>
            </a:r>
          </a:p>
        </p:txBody>
      </p:sp>
      <p:sp>
        <p:nvSpPr>
          <p:cNvPr id="16" name="Rectangle: Rounded Corners 3">
            <a:extLst>
              <a:ext uri="{FF2B5EF4-FFF2-40B4-BE49-F238E27FC236}">
                <a16:creationId xmlns:a16="http://schemas.microsoft.com/office/drawing/2014/main" id="{C34FA97E-D928-44ED-8909-AA53B68632E6}"/>
              </a:ext>
            </a:extLst>
          </p:cNvPr>
          <p:cNvSpPr/>
          <p:nvPr/>
        </p:nvSpPr>
        <p:spPr>
          <a:xfrm>
            <a:off x="8229600" y="209308"/>
            <a:ext cx="2209800" cy="781293"/>
          </a:xfrm>
          <a:prstGeom prst="roundRect">
            <a:avLst/>
          </a:prstGeom>
          <a:solidFill>
            <a:srgbClr val="F79646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Driver</a:t>
            </a:r>
          </a:p>
        </p:txBody>
      </p:sp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316AD56-990F-4480-8AA2-94AC79C82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1295400"/>
            <a:ext cx="6441394" cy="519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4283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ular Callout 13">
            <a:extLst>
              <a:ext uri="{FF2B5EF4-FFF2-40B4-BE49-F238E27FC236}">
                <a16:creationId xmlns:a16="http://schemas.microsoft.com/office/drawing/2014/main" id="{A42CC2CF-4F89-4DFB-BE7D-EA8D6D3E7207}"/>
              </a:ext>
            </a:extLst>
          </p:cNvPr>
          <p:cNvSpPr/>
          <p:nvPr/>
        </p:nvSpPr>
        <p:spPr>
          <a:xfrm>
            <a:off x="1659027" y="152400"/>
            <a:ext cx="1905000" cy="533400"/>
          </a:xfrm>
          <a:prstGeom prst="wedgeRectCallout">
            <a:avLst>
              <a:gd name="adj1" fmla="val 78780"/>
              <a:gd name="adj2" fmla="val 7622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E" sz="2400" dirty="0"/>
              <a:t>V3.0 output:</a:t>
            </a:r>
          </a:p>
        </p:txBody>
      </p:sp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982BF37-1931-4257-97B2-F7E74A36C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838200"/>
            <a:ext cx="4364383" cy="3522588"/>
          </a:xfrm>
          <a:prstGeom prst="rect">
            <a:avLst/>
          </a:prstGeom>
        </p:spPr>
      </p:pic>
      <p:sp>
        <p:nvSpPr>
          <p:cNvPr id="4" name="Rectangular Callout 13">
            <a:extLst>
              <a:ext uri="{FF2B5EF4-FFF2-40B4-BE49-F238E27FC236}">
                <a16:creationId xmlns:a16="http://schemas.microsoft.com/office/drawing/2014/main" id="{7492FDBA-AB3D-4EAA-A692-738ECC52E0AD}"/>
              </a:ext>
            </a:extLst>
          </p:cNvPr>
          <p:cNvSpPr/>
          <p:nvPr/>
        </p:nvSpPr>
        <p:spPr>
          <a:xfrm>
            <a:off x="6400800" y="2649765"/>
            <a:ext cx="1905000" cy="533400"/>
          </a:xfrm>
          <a:prstGeom prst="wedgeRectCallout">
            <a:avLst>
              <a:gd name="adj1" fmla="val 78780"/>
              <a:gd name="adj2" fmla="val 7622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E" sz="2400" dirty="0"/>
              <a:t>V2.2 output:</a:t>
            </a:r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9B48EAD-2D55-4899-AC6B-D166549015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3335390"/>
            <a:ext cx="4260914" cy="3439076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58AA01C-7B39-4E6D-A3BC-B8AAD52A3A76}"/>
              </a:ext>
            </a:extLst>
          </p:cNvPr>
          <p:cNvSpPr/>
          <p:nvPr/>
        </p:nvSpPr>
        <p:spPr>
          <a:xfrm>
            <a:off x="7010400" y="838200"/>
            <a:ext cx="2971800" cy="160020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400" dirty="0"/>
              <a:t>No difference in output…we only changed the internal storage mechanism!</a:t>
            </a:r>
          </a:p>
        </p:txBody>
      </p:sp>
    </p:spTree>
    <p:extLst>
      <p:ext uri="{BB962C8B-B14F-4D97-AF65-F5344CB8AC3E}">
        <p14:creationId xmlns:p14="http://schemas.microsoft.com/office/powerpoint/2010/main" val="6240145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5376" r="5560" b="3"/>
          <a:stretch/>
        </p:blipFill>
        <p:spPr>
          <a:xfrm>
            <a:off x="7168056" y="1524000"/>
            <a:ext cx="3058351" cy="3433762"/>
          </a:xfrm>
          <a:prstGeom prst="rect">
            <a:avLst/>
          </a:prstGeom>
        </p:spPr>
      </p:pic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2152650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b="1" dirty="0"/>
              <a:t>Collections</a:t>
            </a:r>
            <a:endParaRPr 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52650" y="1825625"/>
            <a:ext cx="5010150" cy="4351338"/>
          </a:xfrm>
        </p:spPr>
        <p:txBody>
          <a:bodyPr>
            <a:normAutofit/>
          </a:bodyPr>
          <a:lstStyle/>
          <a:p>
            <a:r>
              <a:rPr lang="en-US" sz="1700" dirty="0"/>
              <a:t>Allow an </a:t>
            </a:r>
            <a:r>
              <a:rPr lang="en-US" sz="1700" b="1" dirty="0"/>
              <a:t>arbitrary number </a:t>
            </a:r>
            <a:r>
              <a:rPr lang="en-US" sz="1700" dirty="0"/>
              <a:t>of objects to be stored.</a:t>
            </a:r>
          </a:p>
          <a:p>
            <a:endParaRPr lang="en-US" sz="1700" dirty="0"/>
          </a:p>
          <a:p>
            <a:r>
              <a:rPr lang="en-US" sz="1700" dirty="0"/>
              <a:t>Are implemented in </a:t>
            </a:r>
            <a:r>
              <a:rPr lang="en-US" sz="1700" b="1" dirty="0"/>
              <a:t>Java’s Class libraries </a:t>
            </a:r>
            <a:br>
              <a:rPr lang="en-US" sz="1700" b="1" dirty="0"/>
            </a:br>
            <a:r>
              <a:rPr lang="en-US" sz="1700" dirty="0"/>
              <a:t>which contain tried-and-tested collection classes.</a:t>
            </a:r>
          </a:p>
          <a:p>
            <a:endParaRPr lang="en-US" sz="1700" dirty="0"/>
          </a:p>
          <a:p>
            <a:r>
              <a:rPr lang="en-US" sz="1700" dirty="0"/>
              <a:t>In Java’s class libraries are called </a:t>
            </a:r>
            <a:r>
              <a:rPr lang="en-US" sz="1700" b="1" i="1" dirty="0"/>
              <a:t>packages</a:t>
            </a:r>
            <a:r>
              <a:rPr lang="en-US" sz="1700" dirty="0"/>
              <a:t>.</a:t>
            </a:r>
          </a:p>
          <a:p>
            <a:endParaRPr lang="en-US" sz="1700" dirty="0"/>
          </a:p>
          <a:p>
            <a:r>
              <a:rPr lang="en-US" sz="1700" dirty="0"/>
              <a:t>We have used the </a:t>
            </a:r>
            <a:r>
              <a:rPr lang="en-US" sz="1700" b="1" dirty="0" err="1">
                <a:solidFill>
                  <a:srgbClr val="FF0000"/>
                </a:solidFill>
                <a:latin typeface="Courier New" pitchFamily="-32" charset="0"/>
              </a:rPr>
              <a:t>ArrayList</a:t>
            </a:r>
            <a:r>
              <a:rPr lang="en-US" sz="1700" dirty="0">
                <a:solidFill>
                  <a:srgbClr val="FF0000"/>
                </a:solidFill>
              </a:rPr>
              <a:t> </a:t>
            </a:r>
            <a:r>
              <a:rPr lang="en-US" sz="1700" dirty="0"/>
              <a:t>class from the </a:t>
            </a:r>
            <a:r>
              <a:rPr lang="en-US" sz="1700" b="1" dirty="0" err="1">
                <a:solidFill>
                  <a:srgbClr val="FF0000"/>
                </a:solidFill>
                <a:latin typeface="Courier New" pitchFamily="-32" charset="0"/>
              </a:rPr>
              <a:t>java.util</a:t>
            </a:r>
            <a:r>
              <a:rPr lang="en-US" sz="1700" dirty="0"/>
              <a:t> </a:t>
            </a:r>
            <a:r>
              <a:rPr lang="en-US" sz="1700" b="1" dirty="0"/>
              <a:t>package</a:t>
            </a:r>
            <a:r>
              <a:rPr lang="en-US" sz="17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85713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376" r="5560" b="3"/>
          <a:stretch/>
        </p:blipFill>
        <p:spPr>
          <a:xfrm>
            <a:off x="7315200" y="1788840"/>
            <a:ext cx="3119752" cy="3502699"/>
          </a:xfrm>
          <a:prstGeom prst="rect">
            <a:avLst/>
          </a:prstGeom>
        </p:spPr>
      </p:pic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2152650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b="1" dirty="0" err="1"/>
              <a:t>ArrayList</a:t>
            </a:r>
            <a:endParaRPr lang="en-US" b="1" dirty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52650" y="1825625"/>
            <a:ext cx="5162550" cy="4351338"/>
          </a:xfrm>
        </p:spPr>
        <p:txBody>
          <a:bodyPr>
            <a:normAutofit/>
          </a:bodyPr>
          <a:lstStyle/>
          <a:p>
            <a:r>
              <a:rPr lang="en-US" sz="1700" dirty="0"/>
              <a:t>Items may be </a:t>
            </a:r>
            <a:r>
              <a:rPr lang="en-US" sz="1700" b="1" dirty="0"/>
              <a:t>added </a:t>
            </a:r>
            <a:r>
              <a:rPr lang="en-US" sz="1700" dirty="0"/>
              <a:t>and </a:t>
            </a:r>
            <a:r>
              <a:rPr lang="en-US" sz="1700" b="1" dirty="0"/>
              <a:t>removed</a:t>
            </a:r>
            <a:r>
              <a:rPr lang="en-US" sz="1700" dirty="0"/>
              <a:t>.</a:t>
            </a:r>
          </a:p>
          <a:p>
            <a:endParaRPr lang="en-US" sz="1700" dirty="0"/>
          </a:p>
          <a:p>
            <a:r>
              <a:rPr lang="en-US" sz="1700" dirty="0"/>
              <a:t>Each item has an </a:t>
            </a:r>
            <a:r>
              <a:rPr lang="en-US" sz="1700" b="1" dirty="0"/>
              <a:t>index</a:t>
            </a:r>
            <a:r>
              <a:rPr lang="en-US" sz="1700" dirty="0"/>
              <a:t>.</a:t>
            </a:r>
          </a:p>
          <a:p>
            <a:endParaRPr lang="en-US" sz="1700" dirty="0"/>
          </a:p>
          <a:p>
            <a:r>
              <a:rPr lang="en-US" sz="1700" b="1" dirty="0"/>
              <a:t>Index values may change </a:t>
            </a:r>
            <a:r>
              <a:rPr lang="en-US" sz="1700" dirty="0"/>
              <a:t>if items are removed </a:t>
            </a:r>
            <a:br>
              <a:rPr lang="en-US" sz="1700" dirty="0"/>
            </a:br>
            <a:r>
              <a:rPr lang="en-US" sz="1700" dirty="0"/>
              <a:t>(or further items added).</a:t>
            </a:r>
          </a:p>
          <a:p>
            <a:endParaRPr lang="en-US" sz="1700" dirty="0"/>
          </a:p>
          <a:p>
            <a:r>
              <a:rPr lang="en-US" sz="1700" dirty="0"/>
              <a:t>The main </a:t>
            </a:r>
            <a:r>
              <a:rPr lang="en-US" sz="1700" dirty="0" err="1">
                <a:latin typeface="Courier New" pitchFamily="-32" charset="0"/>
              </a:rPr>
              <a:t>ArrayList</a:t>
            </a:r>
            <a:r>
              <a:rPr lang="en-US" sz="1700" dirty="0"/>
              <a:t> methods are:</a:t>
            </a:r>
          </a:p>
          <a:p>
            <a:pPr lvl="1"/>
            <a:r>
              <a:rPr lang="en-US" sz="1300" b="1" dirty="0">
                <a:solidFill>
                  <a:srgbClr val="FF0000"/>
                </a:solidFill>
                <a:latin typeface="Courier New" pitchFamily="-32" charset="0"/>
              </a:rPr>
              <a:t>add</a:t>
            </a:r>
            <a:r>
              <a:rPr lang="en-US" sz="1300" b="1" dirty="0">
                <a:solidFill>
                  <a:srgbClr val="FF0000"/>
                </a:solidFill>
              </a:rPr>
              <a:t>()</a:t>
            </a:r>
          </a:p>
          <a:p>
            <a:pPr lvl="1"/>
            <a:r>
              <a:rPr lang="en-US" sz="1300" b="1" dirty="0">
                <a:solidFill>
                  <a:srgbClr val="FF0000"/>
                </a:solidFill>
                <a:latin typeface="Courier New" pitchFamily="-32" charset="0"/>
              </a:rPr>
              <a:t>get()</a:t>
            </a:r>
            <a:r>
              <a:rPr lang="en-US" sz="1300" b="1" dirty="0">
                <a:solidFill>
                  <a:srgbClr val="FF0000"/>
                </a:solidFill>
              </a:rPr>
              <a:t> </a:t>
            </a:r>
          </a:p>
          <a:p>
            <a:pPr lvl="1"/>
            <a:r>
              <a:rPr lang="en-US" sz="1300" b="1" dirty="0">
                <a:solidFill>
                  <a:srgbClr val="FF0000"/>
                </a:solidFill>
                <a:latin typeface="Courier New" pitchFamily="-32" charset="0"/>
              </a:rPr>
              <a:t>remove()</a:t>
            </a:r>
            <a:endParaRPr lang="en-US" sz="1300" b="1" dirty="0">
              <a:solidFill>
                <a:srgbClr val="FF0000"/>
              </a:solidFill>
            </a:endParaRPr>
          </a:p>
          <a:p>
            <a:pPr lvl="1"/>
            <a:r>
              <a:rPr lang="en-US" sz="1300" b="1" dirty="0">
                <a:solidFill>
                  <a:srgbClr val="FF0000"/>
                </a:solidFill>
                <a:latin typeface="Courier New" pitchFamily="-32" charset="0"/>
              </a:rPr>
              <a:t>size</a:t>
            </a:r>
            <a:r>
              <a:rPr lang="en-US" sz="1300" b="1" dirty="0">
                <a:solidFill>
                  <a:srgbClr val="FF0000"/>
                </a:solidFill>
              </a:rPr>
              <a:t>()</a:t>
            </a:r>
          </a:p>
          <a:p>
            <a:endParaRPr lang="en-US" sz="1700" dirty="0"/>
          </a:p>
          <a:p>
            <a:r>
              <a:rPr lang="en-US" sz="1700" dirty="0" err="1">
                <a:latin typeface="Courier New" pitchFamily="-32" charset="0"/>
              </a:rPr>
              <a:t>ArrayList</a:t>
            </a:r>
            <a:r>
              <a:rPr lang="en-US" sz="1700" dirty="0"/>
              <a:t> is a parameterized or generic type.</a:t>
            </a:r>
          </a:p>
        </p:txBody>
      </p:sp>
    </p:spTree>
    <p:extLst>
      <p:ext uri="{BB962C8B-B14F-4D97-AF65-F5344CB8AC3E}">
        <p14:creationId xmlns:p14="http://schemas.microsoft.com/office/powerpoint/2010/main" val="32014411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Questions?</a:t>
            </a:r>
          </a:p>
        </p:txBody>
      </p:sp>
      <p:pic>
        <p:nvPicPr>
          <p:cNvPr id="3" name="Picture 2" descr="A green question mark in a circle&#10;&#10;AI-generated content may be incorrect.">
            <a:extLst>
              <a:ext uri="{FF2B5EF4-FFF2-40B4-BE49-F238E27FC236}">
                <a16:creationId xmlns:a16="http://schemas.microsoft.com/office/drawing/2014/main" id="{5CA18E50-A229-D0C5-0998-6A0069FBC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019" y="1166019"/>
            <a:ext cx="4525963" cy="45259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47517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b="1" dirty="0"/>
              <a:t>Add</a:t>
            </a:r>
            <a:r>
              <a:rPr lang="en-IE" sz="3200" dirty="0"/>
              <a:t> a </a:t>
            </a:r>
            <a:r>
              <a:rPr lang="en-IE" sz="3200" dirty="0">
                <a:solidFill>
                  <a:srgbClr val="00B0F0"/>
                </a:solidFill>
              </a:rPr>
              <a:t>product</a:t>
            </a:r>
            <a:r>
              <a:rPr lang="en-IE" sz="3200" dirty="0"/>
              <a:t> object </a:t>
            </a:r>
            <a:br>
              <a:rPr lang="en-IE" sz="3200" dirty="0"/>
            </a:br>
            <a:r>
              <a:rPr lang="en-IE" sz="3200" dirty="0"/>
              <a:t>to an </a:t>
            </a:r>
            <a:r>
              <a:rPr lang="en-IE" sz="3200" dirty="0" err="1">
                <a:solidFill>
                  <a:srgbClr val="00B050"/>
                </a:solidFill>
              </a:rPr>
              <a:t>ArrayList</a:t>
            </a:r>
            <a:r>
              <a:rPr lang="en-IE" sz="3200" dirty="0">
                <a:solidFill>
                  <a:srgbClr val="00B050"/>
                </a:solidFill>
              </a:rPr>
              <a:t> of Product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71800" y="3017967"/>
            <a:ext cx="4724400" cy="1569660"/>
          </a:xfrm>
          <a:prstGeom prst="rect">
            <a:avLst/>
          </a:prstGeom>
          <a:ln w="47625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chemeClr val="tx1"/>
                </a:solidFill>
              </a:rPr>
              <a:t>public void </a:t>
            </a:r>
            <a:r>
              <a:rPr lang="en-IE" sz="2400" b="1" dirty="0">
                <a:solidFill>
                  <a:schemeClr val="tx1"/>
                </a:solidFill>
              </a:rPr>
              <a:t>add</a:t>
            </a:r>
            <a:r>
              <a:rPr lang="en-IE" sz="2400" dirty="0">
                <a:solidFill>
                  <a:schemeClr val="tx1"/>
                </a:solidFill>
              </a:rPr>
              <a:t> (</a:t>
            </a:r>
            <a:r>
              <a:rPr lang="en-IE" sz="2400" b="1" dirty="0">
                <a:solidFill>
                  <a:srgbClr val="FF0000"/>
                </a:solidFill>
              </a:rPr>
              <a:t>Product</a:t>
            </a:r>
            <a:r>
              <a:rPr lang="en-IE" sz="2400" dirty="0">
                <a:solidFill>
                  <a:schemeClr val="tx1"/>
                </a:solidFill>
              </a:rPr>
              <a:t> </a:t>
            </a:r>
            <a:r>
              <a:rPr lang="en-IE" sz="2400" b="1" dirty="0">
                <a:solidFill>
                  <a:srgbClr val="00B0F0"/>
                </a:solidFill>
              </a:rPr>
              <a:t>product</a:t>
            </a:r>
            <a:r>
              <a:rPr lang="en-IE" sz="2400" dirty="0">
                <a:solidFill>
                  <a:schemeClr val="tx1"/>
                </a:solidFill>
              </a:rPr>
              <a:t>)</a:t>
            </a:r>
          </a:p>
          <a:p>
            <a:r>
              <a:rPr lang="en-IE" sz="2400" dirty="0">
                <a:solidFill>
                  <a:schemeClr val="tx1"/>
                </a:solidFill>
              </a:rPr>
              <a:t>{</a:t>
            </a:r>
          </a:p>
          <a:p>
            <a:r>
              <a:rPr lang="en-IE" sz="2400" dirty="0">
                <a:solidFill>
                  <a:schemeClr val="tx1"/>
                </a:solidFill>
              </a:rPr>
              <a:t>	</a:t>
            </a:r>
            <a:r>
              <a:rPr lang="en-IE" sz="2400" b="1" dirty="0" err="1">
                <a:solidFill>
                  <a:srgbClr val="00B050"/>
                </a:solidFill>
              </a:rPr>
              <a:t>products.</a:t>
            </a:r>
            <a:r>
              <a:rPr lang="en-IE" sz="2400" b="1" dirty="0" err="1">
                <a:solidFill>
                  <a:srgbClr val="7030A0"/>
                </a:solidFill>
              </a:rPr>
              <a:t>add</a:t>
            </a:r>
            <a:r>
              <a:rPr lang="en-IE" sz="2400" b="1" dirty="0">
                <a:solidFill>
                  <a:srgbClr val="7030A0"/>
                </a:solidFill>
              </a:rPr>
              <a:t> </a:t>
            </a:r>
            <a:r>
              <a:rPr lang="en-IE" sz="2400" dirty="0">
                <a:solidFill>
                  <a:schemeClr val="tx1"/>
                </a:solidFill>
              </a:rPr>
              <a:t>(</a:t>
            </a:r>
            <a:r>
              <a:rPr lang="en-IE" sz="2400" b="1" dirty="0">
                <a:solidFill>
                  <a:srgbClr val="00B0F0"/>
                </a:solidFill>
              </a:rPr>
              <a:t>product</a:t>
            </a:r>
            <a:r>
              <a:rPr lang="en-IE" sz="2400" dirty="0"/>
              <a:t>);</a:t>
            </a:r>
          </a:p>
          <a:p>
            <a:r>
              <a:rPr lang="en-IE" sz="2400" dirty="0"/>
              <a:t>}</a:t>
            </a:r>
          </a:p>
        </p:txBody>
      </p:sp>
      <p:sp>
        <p:nvSpPr>
          <p:cNvPr id="2" name="Rectangle 1"/>
          <p:cNvSpPr/>
          <p:nvPr/>
        </p:nvSpPr>
        <p:spPr>
          <a:xfrm>
            <a:off x="4263943" y="1669139"/>
            <a:ext cx="2630558" cy="83099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E" sz="2400" dirty="0">
                <a:solidFill>
                  <a:srgbClr val="FF0000"/>
                </a:solidFill>
              </a:rPr>
              <a:t>The </a:t>
            </a:r>
            <a:r>
              <a:rPr lang="en-IE" sz="2400" dirty="0" err="1">
                <a:solidFill>
                  <a:srgbClr val="FF0000"/>
                </a:solidFill>
              </a:rPr>
              <a:t>ArrayList</a:t>
            </a:r>
            <a:r>
              <a:rPr lang="en-IE" sz="2400" dirty="0">
                <a:solidFill>
                  <a:srgbClr val="FF0000"/>
                </a:solidFill>
              </a:rPr>
              <a:t> holds objects of this type </a:t>
            </a:r>
          </a:p>
        </p:txBody>
      </p:sp>
      <p:sp>
        <p:nvSpPr>
          <p:cNvPr id="3" name="Rectangle 2"/>
          <p:cNvSpPr/>
          <p:nvPr/>
        </p:nvSpPr>
        <p:spPr>
          <a:xfrm>
            <a:off x="7467600" y="1637273"/>
            <a:ext cx="3048000" cy="1569660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E" sz="2400" dirty="0">
                <a:solidFill>
                  <a:srgbClr val="00B0F0"/>
                </a:solidFill>
              </a:rPr>
              <a:t>This is an object variable of type </a:t>
            </a:r>
            <a:r>
              <a:rPr lang="en-IE" sz="2400" dirty="0">
                <a:solidFill>
                  <a:srgbClr val="FF0000"/>
                </a:solidFill>
              </a:rPr>
              <a:t>Product </a:t>
            </a:r>
            <a:r>
              <a:rPr lang="en-IE" sz="2400" dirty="0">
                <a:solidFill>
                  <a:srgbClr val="00B0F0"/>
                </a:solidFill>
              </a:rPr>
              <a:t>that we want to add to the </a:t>
            </a:r>
            <a:r>
              <a:rPr lang="en-IE" sz="2400" dirty="0" err="1">
                <a:solidFill>
                  <a:srgbClr val="00B0F0"/>
                </a:solidFill>
              </a:rPr>
              <a:t>ArrayList</a:t>
            </a:r>
            <a:r>
              <a:rPr lang="en-IE" sz="2400" dirty="0">
                <a:solidFill>
                  <a:srgbClr val="00B0F0"/>
                </a:solidFill>
              </a:rPr>
              <a:t>.</a:t>
            </a:r>
          </a:p>
        </p:txBody>
      </p:sp>
      <p:cxnSp>
        <p:nvCxnSpPr>
          <p:cNvPr id="19" name="Straight Arrow Connector 18"/>
          <p:cNvCxnSpPr>
            <a:cxnSpLocks/>
            <a:stCxn id="3" idx="1"/>
          </p:cNvCxnSpPr>
          <p:nvPr/>
        </p:nvCxnSpPr>
        <p:spPr>
          <a:xfrm flipH="1">
            <a:off x="6887790" y="2422103"/>
            <a:ext cx="579810" cy="595864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cxnSpLocks/>
            <a:stCxn id="2" idx="2"/>
          </p:cNvCxnSpPr>
          <p:nvPr/>
        </p:nvCxnSpPr>
        <p:spPr>
          <a:xfrm>
            <a:off x="5579223" y="2500135"/>
            <a:ext cx="155657" cy="51067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4C48E3E-F9FE-40EB-A37A-70C56929BC22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117689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b="1" dirty="0"/>
              <a:t>Add</a:t>
            </a:r>
            <a:r>
              <a:rPr lang="en-IE" sz="3200" dirty="0"/>
              <a:t> a </a:t>
            </a:r>
            <a:r>
              <a:rPr lang="en-IE" sz="3200" dirty="0">
                <a:solidFill>
                  <a:srgbClr val="00B0F0"/>
                </a:solidFill>
              </a:rPr>
              <a:t>product</a:t>
            </a:r>
            <a:r>
              <a:rPr lang="en-IE" sz="3200" dirty="0"/>
              <a:t> object </a:t>
            </a:r>
            <a:br>
              <a:rPr lang="en-IE" sz="3200" dirty="0"/>
            </a:br>
            <a:r>
              <a:rPr lang="en-IE" sz="3200" dirty="0"/>
              <a:t>to an </a:t>
            </a:r>
            <a:r>
              <a:rPr lang="en-IE" sz="3200" dirty="0" err="1">
                <a:solidFill>
                  <a:srgbClr val="00B050"/>
                </a:solidFill>
              </a:rPr>
              <a:t>ArrayList</a:t>
            </a:r>
            <a:r>
              <a:rPr lang="en-IE" sz="3200" dirty="0">
                <a:solidFill>
                  <a:srgbClr val="00B050"/>
                </a:solidFill>
              </a:rPr>
              <a:t> of Product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71800" y="3017967"/>
            <a:ext cx="4724400" cy="1569660"/>
          </a:xfrm>
          <a:prstGeom prst="rect">
            <a:avLst/>
          </a:prstGeom>
          <a:ln w="47625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chemeClr val="tx1"/>
                </a:solidFill>
              </a:rPr>
              <a:t>public void </a:t>
            </a:r>
            <a:r>
              <a:rPr lang="en-IE" sz="2400" b="1" dirty="0">
                <a:solidFill>
                  <a:schemeClr val="tx1"/>
                </a:solidFill>
              </a:rPr>
              <a:t>add</a:t>
            </a:r>
            <a:r>
              <a:rPr lang="en-IE" sz="2400" dirty="0">
                <a:solidFill>
                  <a:schemeClr val="tx1"/>
                </a:solidFill>
              </a:rPr>
              <a:t> (</a:t>
            </a:r>
            <a:r>
              <a:rPr lang="en-IE" sz="2400" b="1" dirty="0">
                <a:solidFill>
                  <a:srgbClr val="FF0000"/>
                </a:solidFill>
              </a:rPr>
              <a:t>Product</a:t>
            </a:r>
            <a:r>
              <a:rPr lang="en-IE" sz="2400" dirty="0">
                <a:solidFill>
                  <a:schemeClr val="tx1"/>
                </a:solidFill>
              </a:rPr>
              <a:t> </a:t>
            </a:r>
            <a:r>
              <a:rPr lang="en-IE" sz="2400" b="1" dirty="0">
                <a:solidFill>
                  <a:srgbClr val="00B0F0"/>
                </a:solidFill>
              </a:rPr>
              <a:t>product</a:t>
            </a:r>
            <a:r>
              <a:rPr lang="en-IE" sz="2400" dirty="0">
                <a:solidFill>
                  <a:schemeClr val="tx1"/>
                </a:solidFill>
              </a:rPr>
              <a:t>)</a:t>
            </a:r>
          </a:p>
          <a:p>
            <a:r>
              <a:rPr lang="en-IE" sz="2400" dirty="0">
                <a:solidFill>
                  <a:schemeClr val="tx1"/>
                </a:solidFill>
              </a:rPr>
              <a:t>{</a:t>
            </a:r>
          </a:p>
          <a:p>
            <a:r>
              <a:rPr lang="en-IE" sz="2400" dirty="0">
                <a:solidFill>
                  <a:schemeClr val="tx1"/>
                </a:solidFill>
              </a:rPr>
              <a:t>	</a:t>
            </a:r>
            <a:r>
              <a:rPr lang="en-IE" sz="2400" b="1" dirty="0" err="1">
                <a:solidFill>
                  <a:srgbClr val="00B050"/>
                </a:solidFill>
              </a:rPr>
              <a:t>products.</a:t>
            </a:r>
            <a:r>
              <a:rPr lang="en-IE" sz="2400" b="1" dirty="0" err="1">
                <a:solidFill>
                  <a:srgbClr val="7030A0"/>
                </a:solidFill>
              </a:rPr>
              <a:t>add</a:t>
            </a:r>
            <a:r>
              <a:rPr lang="en-IE" sz="2400" b="1" dirty="0">
                <a:solidFill>
                  <a:srgbClr val="7030A0"/>
                </a:solidFill>
              </a:rPr>
              <a:t> </a:t>
            </a:r>
            <a:r>
              <a:rPr lang="en-IE" sz="2400" dirty="0">
                <a:solidFill>
                  <a:schemeClr val="tx1"/>
                </a:solidFill>
              </a:rPr>
              <a:t>(</a:t>
            </a:r>
            <a:r>
              <a:rPr lang="en-IE" sz="2400" b="1" dirty="0">
                <a:solidFill>
                  <a:srgbClr val="00B0F0"/>
                </a:solidFill>
              </a:rPr>
              <a:t>product</a:t>
            </a:r>
            <a:r>
              <a:rPr lang="en-IE" sz="2400" dirty="0"/>
              <a:t>);</a:t>
            </a:r>
          </a:p>
          <a:p>
            <a:r>
              <a:rPr lang="en-IE" sz="2400" dirty="0"/>
              <a:t>}</a:t>
            </a:r>
          </a:p>
        </p:txBody>
      </p:sp>
      <p:sp>
        <p:nvSpPr>
          <p:cNvPr id="2" name="Rectangle 1"/>
          <p:cNvSpPr/>
          <p:nvPr/>
        </p:nvSpPr>
        <p:spPr>
          <a:xfrm>
            <a:off x="4263943" y="1669139"/>
            <a:ext cx="2630558" cy="83099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E" sz="2400" dirty="0">
                <a:solidFill>
                  <a:srgbClr val="FF0000"/>
                </a:solidFill>
              </a:rPr>
              <a:t>The </a:t>
            </a:r>
            <a:r>
              <a:rPr lang="en-IE" sz="2400" dirty="0" err="1">
                <a:solidFill>
                  <a:srgbClr val="FF0000"/>
                </a:solidFill>
              </a:rPr>
              <a:t>ArrayList</a:t>
            </a:r>
            <a:r>
              <a:rPr lang="en-IE" sz="2400" dirty="0">
                <a:solidFill>
                  <a:srgbClr val="FF0000"/>
                </a:solidFill>
              </a:rPr>
              <a:t> holds objects of this type </a:t>
            </a:r>
          </a:p>
        </p:txBody>
      </p:sp>
      <p:sp>
        <p:nvSpPr>
          <p:cNvPr id="3" name="Rectangle 2"/>
          <p:cNvSpPr/>
          <p:nvPr/>
        </p:nvSpPr>
        <p:spPr>
          <a:xfrm>
            <a:off x="7467600" y="1637273"/>
            <a:ext cx="3048000" cy="1569660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E" sz="2400" dirty="0">
                <a:solidFill>
                  <a:srgbClr val="00B0F0"/>
                </a:solidFill>
              </a:rPr>
              <a:t>This is an object variable of type </a:t>
            </a:r>
            <a:r>
              <a:rPr lang="en-IE" sz="2400" dirty="0">
                <a:solidFill>
                  <a:srgbClr val="FF0000"/>
                </a:solidFill>
              </a:rPr>
              <a:t>Product </a:t>
            </a:r>
            <a:r>
              <a:rPr lang="en-IE" sz="2400" dirty="0">
                <a:solidFill>
                  <a:srgbClr val="00B0F0"/>
                </a:solidFill>
              </a:rPr>
              <a:t>that we want to add to the </a:t>
            </a:r>
            <a:r>
              <a:rPr lang="en-IE" sz="2400" dirty="0" err="1">
                <a:solidFill>
                  <a:srgbClr val="00B0F0"/>
                </a:solidFill>
              </a:rPr>
              <a:t>ArrayList</a:t>
            </a:r>
            <a:r>
              <a:rPr lang="en-IE" sz="2400" dirty="0">
                <a:solidFill>
                  <a:srgbClr val="00B0F0"/>
                </a:solidFill>
              </a:rPr>
              <a:t>.</a:t>
            </a:r>
          </a:p>
        </p:txBody>
      </p:sp>
      <p:cxnSp>
        <p:nvCxnSpPr>
          <p:cNvPr id="19" name="Straight Arrow Connector 18"/>
          <p:cNvCxnSpPr>
            <a:cxnSpLocks/>
            <a:stCxn id="3" idx="1"/>
          </p:cNvCxnSpPr>
          <p:nvPr/>
        </p:nvCxnSpPr>
        <p:spPr>
          <a:xfrm flipH="1">
            <a:off x="6887790" y="2422103"/>
            <a:ext cx="579810" cy="595864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cxnSpLocks/>
            <a:stCxn id="2" idx="2"/>
          </p:cNvCxnSpPr>
          <p:nvPr/>
        </p:nvCxnSpPr>
        <p:spPr>
          <a:xfrm>
            <a:off x="5579223" y="2500135"/>
            <a:ext cx="155657" cy="51067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4C48E3E-F9FE-40EB-A37A-70C56929BC22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1088FA-7D41-45A0-984F-3955F45BA6CD}"/>
              </a:ext>
            </a:extLst>
          </p:cNvPr>
          <p:cNvSpPr/>
          <p:nvPr/>
        </p:nvSpPr>
        <p:spPr>
          <a:xfrm>
            <a:off x="1792559" y="5100936"/>
            <a:ext cx="1865042" cy="830997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E" sz="2400" dirty="0">
                <a:solidFill>
                  <a:srgbClr val="00B050"/>
                </a:solidFill>
              </a:rPr>
              <a:t>The </a:t>
            </a:r>
            <a:r>
              <a:rPr lang="en-IE" sz="2400" dirty="0" err="1">
                <a:solidFill>
                  <a:srgbClr val="00B050"/>
                </a:solidFill>
              </a:rPr>
              <a:t>ArrayList</a:t>
            </a:r>
            <a:r>
              <a:rPr lang="en-IE" sz="2400" dirty="0">
                <a:solidFill>
                  <a:srgbClr val="00B050"/>
                </a:solidFill>
              </a:rPr>
              <a:t> of Product</a:t>
            </a:r>
            <a:endParaRPr lang="en-IE" sz="2000" dirty="0">
              <a:solidFill>
                <a:srgbClr val="00B05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76ED1D1-A7E9-470C-8AC5-15398CA4128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2725080" y="4191001"/>
            <a:ext cx="1846920" cy="909935"/>
          </a:xfrm>
          <a:prstGeom prst="straightConnector1">
            <a:avLst/>
          </a:prstGeom>
          <a:ln w="2857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4EFB8C5-E22B-4CE8-A132-538965F88E2B}"/>
              </a:ext>
            </a:extLst>
          </p:cNvPr>
          <p:cNvSpPr/>
          <p:nvPr/>
        </p:nvSpPr>
        <p:spPr>
          <a:xfrm>
            <a:off x="4724402" y="5220728"/>
            <a:ext cx="4267200" cy="1200329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E" sz="2400" dirty="0">
                <a:solidFill>
                  <a:srgbClr val="7030A0"/>
                </a:solidFill>
              </a:rPr>
              <a:t>This is the .</a:t>
            </a:r>
            <a:r>
              <a:rPr lang="en-IE" sz="2400" b="1" dirty="0">
                <a:solidFill>
                  <a:srgbClr val="7030A0"/>
                </a:solidFill>
              </a:rPr>
              <a:t>add()</a:t>
            </a:r>
            <a:r>
              <a:rPr lang="en-IE" sz="2400" dirty="0">
                <a:solidFill>
                  <a:srgbClr val="7030A0"/>
                </a:solidFill>
              </a:rPr>
              <a:t> method </a:t>
            </a:r>
          </a:p>
          <a:p>
            <a:r>
              <a:rPr lang="en-IE" sz="2400" dirty="0">
                <a:solidFill>
                  <a:srgbClr val="7030A0"/>
                </a:solidFill>
              </a:rPr>
              <a:t>from the </a:t>
            </a:r>
            <a:r>
              <a:rPr lang="en-IE" sz="2400" dirty="0" err="1">
                <a:solidFill>
                  <a:srgbClr val="00B050"/>
                </a:solidFill>
              </a:rPr>
              <a:t>ArrayList</a:t>
            </a:r>
            <a:r>
              <a:rPr lang="en-IE" sz="2400" dirty="0">
                <a:solidFill>
                  <a:srgbClr val="00B050"/>
                </a:solidFill>
              </a:rPr>
              <a:t> class</a:t>
            </a:r>
            <a:r>
              <a:rPr lang="en-IE" sz="2400" dirty="0">
                <a:solidFill>
                  <a:srgbClr val="7030A0"/>
                </a:solidFill>
              </a:rPr>
              <a:t> that we just imported. </a:t>
            </a:r>
            <a:endParaRPr lang="en-IE" sz="2000" dirty="0">
              <a:solidFill>
                <a:srgbClr val="7030A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56226E3-1650-4B32-B86C-CBDDCE3E4869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390220" y="4165009"/>
            <a:ext cx="1467782" cy="1055718"/>
          </a:xfrm>
          <a:prstGeom prst="straightConnector1">
            <a:avLst/>
          </a:prstGeom>
          <a:ln w="28575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F2FE2C5-93D0-4286-AE7D-1721130085CF}"/>
              </a:ext>
            </a:extLst>
          </p:cNvPr>
          <p:cNvCxnSpPr>
            <a:cxnSpLocks/>
            <a:endCxn id="3" idx="2"/>
          </p:cNvCxnSpPr>
          <p:nvPr/>
        </p:nvCxnSpPr>
        <p:spPr>
          <a:xfrm flipV="1">
            <a:off x="7086600" y="3206934"/>
            <a:ext cx="1905000" cy="755467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2778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10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b="1" dirty="0"/>
              <a:t>Add</a:t>
            </a:r>
            <a:r>
              <a:rPr lang="en-IE" sz="3200" dirty="0"/>
              <a:t> a </a:t>
            </a:r>
            <a:r>
              <a:rPr lang="en-IE" sz="3200" dirty="0">
                <a:solidFill>
                  <a:srgbClr val="00B0F0"/>
                </a:solidFill>
              </a:rPr>
              <a:t>product</a:t>
            </a:r>
            <a:r>
              <a:rPr lang="en-IE" sz="3200" dirty="0"/>
              <a:t> object </a:t>
            </a:r>
            <a:br>
              <a:rPr lang="en-IE" sz="3200" dirty="0"/>
            </a:br>
            <a:r>
              <a:rPr lang="en-IE" sz="3200" dirty="0"/>
              <a:t>to an </a:t>
            </a:r>
            <a:r>
              <a:rPr lang="en-IE" sz="3200" dirty="0" err="1">
                <a:solidFill>
                  <a:srgbClr val="00B050"/>
                </a:solidFill>
              </a:rPr>
              <a:t>ArrayList</a:t>
            </a:r>
            <a:r>
              <a:rPr lang="en-IE" sz="3200" dirty="0">
                <a:solidFill>
                  <a:srgbClr val="00B050"/>
                </a:solidFill>
              </a:rPr>
              <a:t> of Product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95600" y="1524001"/>
            <a:ext cx="6324600" cy="526297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chemeClr val="tx1"/>
                </a:solidFill>
              </a:rPr>
              <a:t>import </a:t>
            </a:r>
            <a:r>
              <a:rPr lang="en-IE" sz="2400" dirty="0" err="1">
                <a:solidFill>
                  <a:schemeClr val="tx1"/>
                </a:solidFill>
              </a:rPr>
              <a:t>java.util.ArrayList</a:t>
            </a:r>
            <a:r>
              <a:rPr lang="en-IE" sz="2400" dirty="0">
                <a:solidFill>
                  <a:schemeClr val="tx1"/>
                </a:solidFill>
              </a:rPr>
              <a:t>;</a:t>
            </a:r>
          </a:p>
          <a:p>
            <a:endParaRPr lang="en-IE" sz="2400" dirty="0">
              <a:solidFill>
                <a:schemeClr val="tx1"/>
              </a:solidFill>
            </a:endParaRPr>
          </a:p>
          <a:p>
            <a:r>
              <a:rPr lang="en-IE" sz="2400" dirty="0">
                <a:solidFill>
                  <a:schemeClr val="tx1"/>
                </a:solidFill>
              </a:rPr>
              <a:t>public class </a:t>
            </a:r>
            <a:r>
              <a:rPr lang="en-IE" sz="2400" b="1" dirty="0">
                <a:solidFill>
                  <a:srgbClr val="FA3EF9"/>
                </a:solidFill>
              </a:rPr>
              <a:t>Store</a:t>
            </a:r>
            <a:r>
              <a:rPr lang="en-IE" sz="2400" dirty="0">
                <a:solidFill>
                  <a:schemeClr val="tx1"/>
                </a:solidFill>
              </a:rPr>
              <a:t>{</a:t>
            </a:r>
          </a:p>
          <a:p>
            <a:endParaRPr lang="en-IE" sz="2400" dirty="0">
              <a:solidFill>
                <a:schemeClr val="tx1"/>
              </a:solidFill>
            </a:endParaRPr>
          </a:p>
          <a:p>
            <a:r>
              <a:rPr lang="en-IE" sz="2400" dirty="0">
                <a:solidFill>
                  <a:schemeClr val="tx1"/>
                </a:solidFill>
              </a:rPr>
              <a:t>	private </a:t>
            </a:r>
            <a:r>
              <a:rPr lang="en-IE" sz="2400" dirty="0" err="1">
                <a:solidFill>
                  <a:schemeClr val="tx1"/>
                </a:solidFill>
              </a:rPr>
              <a:t>ArrayList</a:t>
            </a:r>
            <a:r>
              <a:rPr lang="en-IE" sz="2400" dirty="0">
                <a:solidFill>
                  <a:schemeClr val="tx1"/>
                </a:solidFill>
              </a:rPr>
              <a:t>&lt;Product&gt; products;</a:t>
            </a:r>
          </a:p>
          <a:p>
            <a:r>
              <a:rPr lang="en-IE" sz="2400" dirty="0">
                <a:solidFill>
                  <a:schemeClr val="tx1"/>
                </a:solidFill>
              </a:rPr>
              <a:t>	</a:t>
            </a:r>
          </a:p>
          <a:p>
            <a:r>
              <a:rPr lang="en-IE" sz="2400" dirty="0">
                <a:solidFill>
                  <a:schemeClr val="tx1"/>
                </a:solidFill>
              </a:rPr>
              <a:t>	public Store(){</a:t>
            </a:r>
          </a:p>
          <a:p>
            <a:r>
              <a:rPr lang="en-IE" sz="2400" dirty="0">
                <a:solidFill>
                  <a:schemeClr val="tx1"/>
                </a:solidFill>
              </a:rPr>
              <a:t>	      products = new </a:t>
            </a:r>
            <a:r>
              <a:rPr lang="en-IE" sz="2400" dirty="0" err="1">
                <a:solidFill>
                  <a:schemeClr val="tx1"/>
                </a:solidFill>
              </a:rPr>
              <a:t>ArrayList</a:t>
            </a:r>
            <a:r>
              <a:rPr lang="en-IE" sz="2400" dirty="0">
                <a:solidFill>
                  <a:schemeClr val="tx1"/>
                </a:solidFill>
              </a:rPr>
              <a:t>&lt;Product&gt; ();</a:t>
            </a:r>
          </a:p>
          <a:p>
            <a:r>
              <a:rPr lang="en-IE" sz="2400" dirty="0">
                <a:solidFill>
                  <a:schemeClr val="tx1"/>
                </a:solidFill>
              </a:rPr>
              <a:t>	}</a:t>
            </a:r>
          </a:p>
          <a:p>
            <a:endParaRPr lang="en-IE" sz="2400" dirty="0">
              <a:solidFill>
                <a:schemeClr val="tx1"/>
              </a:solidFill>
            </a:endParaRPr>
          </a:p>
          <a:p>
            <a:r>
              <a:rPr lang="en-IE" sz="2400" dirty="0">
                <a:solidFill>
                  <a:schemeClr val="tx1"/>
                </a:solidFill>
              </a:rPr>
              <a:t>	public void </a:t>
            </a:r>
            <a:r>
              <a:rPr lang="en-IE" sz="2400" b="1" dirty="0">
                <a:solidFill>
                  <a:schemeClr val="tx1"/>
                </a:solidFill>
              </a:rPr>
              <a:t>add</a:t>
            </a:r>
            <a:r>
              <a:rPr lang="en-IE" sz="2400" dirty="0">
                <a:solidFill>
                  <a:schemeClr val="tx1"/>
                </a:solidFill>
              </a:rPr>
              <a:t> (Product product){</a:t>
            </a:r>
          </a:p>
          <a:p>
            <a:r>
              <a:rPr lang="en-IE" sz="2400" dirty="0">
                <a:solidFill>
                  <a:schemeClr val="tx1"/>
                </a:solidFill>
              </a:rPr>
              <a:t>	      </a:t>
            </a:r>
            <a:r>
              <a:rPr lang="en-IE" sz="2400" dirty="0" err="1">
                <a:solidFill>
                  <a:schemeClr val="tx1"/>
                </a:solidFill>
              </a:rPr>
              <a:t>products.add</a:t>
            </a:r>
            <a:r>
              <a:rPr lang="en-IE" sz="2400" dirty="0">
                <a:solidFill>
                  <a:schemeClr val="tx1"/>
                </a:solidFill>
              </a:rPr>
              <a:t> (product);	</a:t>
            </a:r>
          </a:p>
          <a:p>
            <a:r>
              <a:rPr lang="en-IE" sz="2400" dirty="0">
                <a:solidFill>
                  <a:schemeClr val="tx1"/>
                </a:solidFill>
              </a:rPr>
              <a:t>	}</a:t>
            </a:r>
          </a:p>
          <a:p>
            <a:r>
              <a:rPr lang="en-IE" sz="2400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4" name="Rectangle 3"/>
          <p:cNvSpPr/>
          <p:nvPr/>
        </p:nvSpPr>
        <p:spPr>
          <a:xfrm>
            <a:off x="3657600" y="5105400"/>
            <a:ext cx="4724400" cy="1295400"/>
          </a:xfrm>
          <a:prstGeom prst="rect">
            <a:avLst/>
          </a:prstGeom>
          <a:noFill/>
          <a:ln w="44450">
            <a:solidFill>
              <a:srgbClr val="FCBA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F880D33-ECD6-469D-A4B6-DFAB57039D83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47978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IE" b="1" dirty="0"/>
              <a:t>Methods (2)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981200" y="1600201"/>
            <a:ext cx="8077200" cy="4525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br>
              <a:rPr lang="en-IE" dirty="0">
                <a:solidFill>
                  <a:srgbClr val="FF0000"/>
                </a:solidFill>
              </a:rPr>
            </a:br>
            <a:r>
              <a:rPr lang="en-IE" dirty="0">
                <a:solidFill>
                  <a:srgbClr val="FF0000"/>
                </a:solidFill>
              </a:rPr>
              <a:t>These methods work on the </a:t>
            </a:r>
            <a:r>
              <a:rPr lang="en-IE" b="1" dirty="0" err="1">
                <a:solidFill>
                  <a:srgbClr val="FF0000"/>
                </a:solidFill>
              </a:rPr>
              <a:t>ArrayList</a:t>
            </a:r>
            <a:r>
              <a:rPr lang="en-IE" dirty="0">
                <a:solidFill>
                  <a:srgbClr val="FF0000"/>
                </a:solidFill>
              </a:rPr>
              <a:t> to:</a:t>
            </a:r>
            <a:br>
              <a:rPr lang="en-IE" dirty="0">
                <a:solidFill>
                  <a:srgbClr val="FF0000"/>
                </a:solidFill>
              </a:rPr>
            </a:br>
            <a:endParaRPr lang="en-IE" dirty="0">
              <a:solidFill>
                <a:srgbClr val="FF0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IE" b="1" dirty="0">
                <a:solidFill>
                  <a:schemeClr val="bg1">
                    <a:lumMod val="50000"/>
                  </a:schemeClr>
                </a:solidFill>
              </a:rPr>
              <a:t>add</a:t>
            </a:r>
            <a:r>
              <a:rPr lang="en-IE" dirty="0">
                <a:solidFill>
                  <a:schemeClr val="bg1">
                    <a:lumMod val="50000"/>
                  </a:schemeClr>
                </a:solidFill>
              </a:rPr>
              <a:t> Products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E" dirty="0">
                <a:solidFill>
                  <a:srgbClr val="FF0000"/>
                </a:solidFill>
              </a:rPr>
              <a:t>print out the contents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print out the cheapest product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5BFED93-D689-4F90-98CD-1D6E90C96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781338"/>
            <a:ext cx="2895600" cy="216368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5" name="Straight Arrow Connector 14"/>
          <p:cNvCxnSpPr>
            <a:cxnSpLocks/>
          </p:cNvCxnSpPr>
          <p:nvPr/>
        </p:nvCxnSpPr>
        <p:spPr>
          <a:xfrm flipV="1">
            <a:off x="6248400" y="3520282"/>
            <a:ext cx="1515374" cy="137319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onut 15"/>
          <p:cNvSpPr/>
          <p:nvPr/>
        </p:nvSpPr>
        <p:spPr>
          <a:xfrm>
            <a:off x="7772400" y="3382962"/>
            <a:ext cx="2057400" cy="274638"/>
          </a:xfrm>
          <a:prstGeom prst="donut">
            <a:avLst>
              <a:gd name="adj" fmla="val 10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8C673A1-D6BB-414E-8123-CC2347A77AE3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1824201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>
            <a:noAutofit/>
          </a:bodyPr>
          <a:lstStyle/>
          <a:p>
            <a:r>
              <a:rPr lang="en-IE" sz="3200" dirty="0"/>
              <a:t>Print out the contents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A7A70C1-435A-4FDA-9C66-E510B70040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0336" y="2116873"/>
            <a:ext cx="8084264" cy="2800767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.size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== </a:t>
            </a:r>
            <a:r>
              <a:rPr lang="en-US" altLang="en-US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products"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String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""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altLang="en-US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.size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altLang="en-US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.get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+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\n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pic>
        <p:nvPicPr>
          <p:cNvPr id="22" name="Picture 2" descr="Output from ShopV3.0 - no menu">
            <a:extLst>
              <a:ext uri="{FF2B5EF4-FFF2-40B4-BE49-F238E27FC236}">
                <a16:creationId xmlns:a16="http://schemas.microsoft.com/office/drawing/2014/main" id="{E7B7EDB8-84EE-4218-A128-F366C91A28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" t="51594" r="1677" b="37251"/>
          <a:stretch/>
        </p:blipFill>
        <p:spPr bwMode="auto">
          <a:xfrm>
            <a:off x="1736785" y="6178060"/>
            <a:ext cx="8839200" cy="6799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2A91354-F52E-4B73-B83F-FF7EF279310F}"/>
              </a:ext>
            </a:extLst>
          </p:cNvPr>
          <p:cNvSpPr txBox="1"/>
          <p:nvPr/>
        </p:nvSpPr>
        <p:spPr>
          <a:xfrm>
            <a:off x="1633910" y="5782546"/>
            <a:ext cx="1676400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Sample Output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3E93723-668A-4E37-B70A-54C329D80F72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401999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E" sz="3200" dirty="0"/>
              <a:t>Print out the contents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A7A70C1-435A-4FDA-9C66-E510B70040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0336" y="2116873"/>
            <a:ext cx="8084264" cy="2800767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.size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== </a:t>
            </a:r>
            <a:r>
              <a:rPr lang="en-US" altLang="en-US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products"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String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""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altLang="en-US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.size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altLang="en-US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.get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+ 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\n</a:t>
            </a:r>
            <a:r>
              <a:rPr lang="en-US" altLang="en-US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897FB3-D3EA-493E-9FFD-002C03AB03F1}"/>
              </a:ext>
            </a:extLst>
          </p:cNvPr>
          <p:cNvSpPr txBox="1"/>
          <p:nvPr/>
        </p:nvSpPr>
        <p:spPr>
          <a:xfrm>
            <a:off x="3638254" y="1171680"/>
            <a:ext cx="6873815" cy="707886"/>
          </a:xfrm>
          <a:prstGeom prst="rect">
            <a:avLst/>
          </a:prstGeom>
          <a:solidFill>
            <a:srgbClr val="FCBAC5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dirty="0"/>
              <a:t>If the size of the products </a:t>
            </a:r>
            <a:r>
              <a:rPr lang="en-IE" sz="2000" dirty="0" err="1"/>
              <a:t>ArrayList</a:t>
            </a:r>
            <a:r>
              <a:rPr lang="en-IE" sz="2000" dirty="0"/>
              <a:t> is </a:t>
            </a:r>
            <a:r>
              <a:rPr lang="en-IE" sz="2000" b="1" dirty="0"/>
              <a:t>zero</a:t>
            </a:r>
            <a:r>
              <a:rPr lang="en-IE" sz="2000" dirty="0"/>
              <a:t>, </a:t>
            </a:r>
          </a:p>
          <a:p>
            <a:r>
              <a:rPr lang="en-IE" sz="2000" dirty="0"/>
              <a:t>return the String “No products” to the Driver class to be printed.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51AC23A-B000-49BB-A07E-C12D02B633D8}"/>
              </a:ext>
            </a:extLst>
          </p:cNvPr>
          <p:cNvSpPr/>
          <p:nvPr/>
        </p:nvSpPr>
        <p:spPr>
          <a:xfrm>
            <a:off x="2244368" y="2420059"/>
            <a:ext cx="7696200" cy="533400"/>
          </a:xfrm>
          <a:prstGeom prst="roundRect">
            <a:avLst/>
          </a:prstGeom>
          <a:noFill/>
          <a:ln w="38100">
            <a:solidFill>
              <a:srgbClr val="FCBA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 flipH="1" flipV="1">
            <a:off x="7848600" y="1845756"/>
            <a:ext cx="304800" cy="541476"/>
          </a:xfrm>
          <a:prstGeom prst="straightConnector1">
            <a:avLst/>
          </a:prstGeom>
          <a:ln w="2857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" descr="Output from ShopV3.0 - no menu">
            <a:extLst>
              <a:ext uri="{FF2B5EF4-FFF2-40B4-BE49-F238E27FC236}">
                <a16:creationId xmlns:a16="http://schemas.microsoft.com/office/drawing/2014/main" id="{E7B7EDB8-84EE-4218-A128-F366C91A28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" t="51594" r="1677" b="37251"/>
          <a:stretch/>
        </p:blipFill>
        <p:spPr bwMode="auto">
          <a:xfrm>
            <a:off x="1736785" y="6178060"/>
            <a:ext cx="8839200" cy="6799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2A91354-F52E-4B73-B83F-FF7EF279310F}"/>
              </a:ext>
            </a:extLst>
          </p:cNvPr>
          <p:cNvSpPr txBox="1"/>
          <p:nvPr/>
        </p:nvSpPr>
        <p:spPr>
          <a:xfrm>
            <a:off x="1633910" y="5782546"/>
            <a:ext cx="1676400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Sample Output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3E93723-668A-4E37-B70A-54C329D80F72}"/>
              </a:ext>
            </a:extLst>
          </p:cNvPr>
          <p:cNvSpPr/>
          <p:nvPr/>
        </p:nvSpPr>
        <p:spPr>
          <a:xfrm>
            <a:off x="8077200" y="228600"/>
            <a:ext cx="2318446" cy="607356"/>
          </a:xfrm>
          <a:prstGeom prst="roundRect">
            <a:avLst/>
          </a:prstGeom>
          <a:solidFill>
            <a:srgbClr val="FA3EF9"/>
          </a:solidFill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36746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2222</Words>
  <Application>Microsoft Office PowerPoint</Application>
  <PresentationFormat>Widescreen</PresentationFormat>
  <Paragraphs>323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Courier New</vt:lpstr>
      <vt:lpstr>Office Theme</vt:lpstr>
      <vt:lpstr>More on ArrayLists</vt:lpstr>
      <vt:lpstr>Topic list</vt:lpstr>
      <vt:lpstr>Methods (1)</vt:lpstr>
      <vt:lpstr>Add a product object  to an ArrayList of Product</vt:lpstr>
      <vt:lpstr>Add a product object  to an ArrayList of Product</vt:lpstr>
      <vt:lpstr>Add a product object  to an ArrayList of Product</vt:lpstr>
      <vt:lpstr>Methods (2)</vt:lpstr>
      <vt:lpstr>Print out the contents</vt:lpstr>
      <vt:lpstr>Print out the contents</vt:lpstr>
      <vt:lpstr>Print out the contents</vt:lpstr>
      <vt:lpstr>Methods (3)</vt:lpstr>
      <vt:lpstr>  Finding the Cheapest Product</vt:lpstr>
      <vt:lpstr>Finding the Cheapest Product  Algorithm (numbered steps)</vt:lpstr>
      <vt:lpstr>Finding the Cheapest Product  (step 1.)</vt:lpstr>
      <vt:lpstr>PowerPoint Presentation</vt:lpstr>
      <vt:lpstr>PowerPoint Presentation</vt:lpstr>
      <vt:lpstr>Working on step 1.1</vt:lpstr>
      <vt:lpstr>step 1.1</vt:lpstr>
      <vt:lpstr>Working on the for loop step 1.2</vt:lpstr>
      <vt:lpstr>step 1.2</vt:lpstr>
      <vt:lpstr>for each loop</vt:lpstr>
      <vt:lpstr>step 1.2.1</vt:lpstr>
      <vt:lpstr>step 1.2.1</vt:lpstr>
      <vt:lpstr>Step 1.2.1.1</vt:lpstr>
      <vt:lpstr>Step 1.2.1.1</vt:lpstr>
      <vt:lpstr>Working on the last step, 1.3</vt:lpstr>
      <vt:lpstr>step, 1.3</vt:lpstr>
      <vt:lpstr>Methods </vt:lpstr>
      <vt:lpstr>driver</vt:lpstr>
      <vt:lpstr>PowerPoint Presentation</vt:lpstr>
      <vt:lpstr>PowerPoint Presentation</vt:lpstr>
      <vt:lpstr>PowerPoint Presentation</vt:lpstr>
      <vt:lpstr>PowerPoint Presentation</vt:lpstr>
      <vt:lpstr>Collections</vt:lpstr>
      <vt:lpstr>ArrayList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Abstraction and Modularization</dc:title>
  <dc:creator>Siobhan Drohan</dc:creator>
  <cp:lastModifiedBy>Siobhan Roche</cp:lastModifiedBy>
  <cp:revision>373</cp:revision>
  <cp:lastPrinted>2018-03-17T18:36:27Z</cp:lastPrinted>
  <dcterms:created xsi:type="dcterms:W3CDTF">2006-08-16T00:00:00Z</dcterms:created>
  <dcterms:modified xsi:type="dcterms:W3CDTF">2026-01-27T11:18:22Z</dcterms:modified>
</cp:coreProperties>
</file>

<file path=docProps/thumbnail.jpeg>
</file>